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5940" y="9261856"/>
            <a:ext cx="14780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741414" y="9261856"/>
            <a:ext cx="5092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Relationship Id="rId3" Type="http://schemas.openxmlformats.org/officeDocument/2006/relationships/image" Target="../media/image38.png"/><Relationship Id="rId4" Type="http://schemas.openxmlformats.org/officeDocument/2006/relationships/image" Target="../media/image3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png"/><Relationship Id="rId3" Type="http://schemas.openxmlformats.org/officeDocument/2006/relationships/image" Target="../media/image41.jp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7" Type="http://schemas.openxmlformats.org/officeDocument/2006/relationships/image" Target="../media/image53.png"/><Relationship Id="rId8" Type="http://schemas.openxmlformats.org/officeDocument/2006/relationships/image" Target="../media/image54.png"/><Relationship Id="rId9" Type="http://schemas.openxmlformats.org/officeDocument/2006/relationships/image" Target="../media/image55.png"/><Relationship Id="rId10" Type="http://schemas.openxmlformats.org/officeDocument/2006/relationships/image" Target="../media/image56.png"/><Relationship Id="rId11" Type="http://schemas.openxmlformats.org/officeDocument/2006/relationships/image" Target="../media/image57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60.png"/><Relationship Id="rId5" Type="http://schemas.openxmlformats.org/officeDocument/2006/relationships/image" Target="../media/image61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image" Target="../media/image64.png"/><Relationship Id="rId5" Type="http://schemas.openxmlformats.org/officeDocument/2006/relationships/image" Target="../media/image65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6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jpg"/><Relationship Id="rId4" Type="http://schemas.openxmlformats.org/officeDocument/2006/relationships/image" Target="../media/image18.jpg"/><Relationship Id="rId5" Type="http://schemas.openxmlformats.org/officeDocument/2006/relationships/image" Target="../media/image19.jpg"/><Relationship Id="rId6" Type="http://schemas.openxmlformats.org/officeDocument/2006/relationships/image" Target="../media/image20.jpg"/><Relationship Id="rId7" Type="http://schemas.openxmlformats.org/officeDocument/2006/relationships/image" Target="../media/image21.png"/><Relationship Id="rId8" Type="http://schemas.openxmlformats.org/officeDocument/2006/relationships/image" Target="../media/image22.jpg"/><Relationship Id="rId9" Type="http://schemas.openxmlformats.org/officeDocument/2006/relationships/image" Target="../media/image23.png"/><Relationship Id="rId10" Type="http://schemas.openxmlformats.org/officeDocument/2006/relationships/image" Target="../media/image2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image" Target="../media/image34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0430"/>
            <a:ext cx="6703059" cy="27609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34514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Discret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15" b="1">
                <a:latin typeface="Times New Roman"/>
                <a:cs typeface="Times New Roman"/>
              </a:rPr>
              <a:t>-</a:t>
            </a:r>
            <a:r>
              <a:rPr dirty="0" smtClean="0" sz="1600" spc="-15" b="1">
                <a:latin typeface="Times New Roman"/>
                <a:cs typeface="Times New Roman"/>
              </a:rPr>
              <a:t>T</a:t>
            </a:r>
            <a:r>
              <a:rPr dirty="0" smtClean="0" sz="1600" spc="5" b="1">
                <a:latin typeface="Times New Roman"/>
                <a:cs typeface="Times New Roman"/>
              </a:rPr>
              <a:t>i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e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Signals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and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Syst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69"/>
              </a:spcBef>
            </a:pPr>
            <a:endParaRPr sz="1300"/>
          </a:p>
          <a:p>
            <a:pPr algn="just" marL="12700" marR="12700" indent="153670">
              <a:lnSpc>
                <a:spcPct val="110200"/>
              </a:lnSpc>
            </a:pP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we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tail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risti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ret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5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sinusoidal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ls.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0">
                <a:latin typeface="Times New Roman"/>
                <a:cs typeface="Times New Roman"/>
              </a:rPr>
              <a:t> disc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introdu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ture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sic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building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blocks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ribe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omplex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ls.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major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15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sis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ture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lass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import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0">
                <a:latin typeface="Times New Roman"/>
                <a:cs typeface="Times New Roman"/>
              </a:rPr>
              <a:t> 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domain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s are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fined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loped.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80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4.1 DISC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ET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</a:t>
            </a:r>
            <a:r>
              <a:rPr dirty="0" smtClean="0" sz="1200" spc="-10" b="1">
                <a:latin typeface="Times New Roman"/>
                <a:cs typeface="Times New Roman"/>
              </a:rPr>
              <a:t>G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LS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5"/>
              </a:spcBef>
            </a:pPr>
            <a:endParaRPr sz="1200"/>
          </a:p>
          <a:p>
            <a:pPr algn="just" marL="12700" marR="12700" indent="762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As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discuss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ure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signal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x</a:t>
            </a:r>
            <a:r>
              <a:rPr dirty="0" smtClean="0" sz="1200" spc="0" i="1">
                <a:latin typeface="Times New Roman"/>
                <a:cs typeface="Times New Roman"/>
              </a:rPr>
              <a:t>{</a:t>
            </a:r>
            <a:r>
              <a:rPr dirty="0" smtClean="0" sz="1200" spc="10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3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indep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1.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import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5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</a:t>
            </a:r>
            <a:r>
              <a:rPr dirty="0" smtClean="0" sz="1200" spc="4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0" i="1">
                <a:latin typeface="Times New Roman"/>
                <a:cs typeface="Times New Roman"/>
              </a:rPr>
              <a:t> d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fin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insta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ts bet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two 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Also, it is inco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ink that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equ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ro if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is not an inte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 Simp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 ( n )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 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 t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or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no</a:t>
            </a:r>
            <a:r>
              <a:rPr dirty="0" smtClean="0" sz="1200" spc="15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g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val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 </a:t>
            </a:r>
            <a:r>
              <a:rPr dirty="0" smtClean="0" sz="1200" spc="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83410" y="6098413"/>
            <a:ext cx="400494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15" b="1">
                <a:latin typeface="Times New Roman"/>
                <a:cs typeface="Times New Roman"/>
              </a:rPr>
              <a:t>4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1 Grap</a:t>
            </a:r>
            <a:r>
              <a:rPr dirty="0" smtClean="0" sz="1200" spc="5" b="1">
                <a:latin typeface="Times New Roman"/>
                <a:cs typeface="Times New Roman"/>
              </a:rPr>
              <a:t>h</a:t>
            </a:r>
            <a:r>
              <a:rPr dirty="0" smtClean="0" sz="1200" spc="0" b="1">
                <a:latin typeface="Times New Roman"/>
                <a:cs typeface="Times New Roman"/>
              </a:rPr>
              <a:t>ical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nta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ion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 disc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te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6808978"/>
            <a:ext cx="6700520" cy="358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sides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phic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ntation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illustr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.1.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some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tations that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oft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nient to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T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91767" y="3811523"/>
            <a:ext cx="5068824" cy="1926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7432547"/>
            <a:ext cx="4264152" cy="8107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04444" y="8310371"/>
            <a:ext cx="5387339" cy="7604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701155" cy="1327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4745" algn="l"/>
              </a:tabLst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9"/>
              </a:spcBef>
            </a:pPr>
            <a:endParaRPr sz="1200"/>
          </a:p>
          <a:p>
            <a:pPr marL="469900" marR="12700" indent="-228600">
              <a:lnSpc>
                <a:spcPts val="138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us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10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l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onvol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tion 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two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ite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length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 that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if</a:t>
            </a:r>
            <a:r>
              <a:rPr dirty="0" smtClean="0" sz="1200" spc="0" b="1">
                <a:latin typeface="Times New Roman"/>
                <a:cs typeface="Times New Roman"/>
              </a:rPr>
              <a:t> x(n) is 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length L1 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nd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h(n) is 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length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L2, y(</a:t>
            </a:r>
            <a:r>
              <a:rPr dirty="0" smtClean="0" sz="1200" spc="-1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)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= x(n) * h(n) will </a:t>
            </a:r>
            <a:r>
              <a:rPr dirty="0" smtClean="0" sz="1200" spc="5" b="1">
                <a:latin typeface="Times New Roman"/>
                <a:cs typeface="Times New Roman"/>
              </a:rPr>
              <a:t>b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f l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ngth: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 = L1 + L2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– </a:t>
            </a:r>
            <a:r>
              <a:rPr dirty="0" smtClean="0" sz="1200" spc="0" b="1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8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Ex 2: Eval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ate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y</a:t>
            </a:r>
            <a:r>
              <a:rPr dirty="0" smtClean="0" sz="1200" spc="0" b="1" i="1">
                <a:latin typeface="Times New Roman"/>
                <a:cs typeface="Times New Roman"/>
              </a:rPr>
              <a:t>[n]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=</a:t>
            </a:r>
            <a:r>
              <a:rPr dirty="0" smtClean="0" sz="1200" spc="-5" b="1">
                <a:latin typeface="Arial"/>
                <a:cs typeface="Arial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</a:t>
            </a:r>
            <a:r>
              <a:rPr dirty="0" smtClean="0" sz="1200" spc="5" b="1" i="1">
                <a:latin typeface="Times New Roman"/>
                <a:cs typeface="Times New Roman"/>
              </a:rPr>
              <a:t>[</a:t>
            </a:r>
            <a:r>
              <a:rPr dirty="0" smtClean="0" sz="1200" spc="0" b="1" i="1">
                <a:latin typeface="Times New Roman"/>
                <a:cs typeface="Times New Roman"/>
              </a:rPr>
              <a:t>n]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*</a:t>
            </a:r>
            <a:r>
              <a:rPr dirty="0" smtClean="0" sz="1200" spc="5" b="1">
                <a:latin typeface="Arial"/>
                <a:cs typeface="Arial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h[n],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whe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x[n]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h[n]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sho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ig. </a:t>
            </a:r>
            <a:r>
              <a:rPr dirty="0" smtClean="0" sz="1200" spc="5" b="1">
                <a:latin typeface="Times New Roman"/>
                <a:cs typeface="Times New Roman"/>
              </a:rPr>
              <a:t>b</a:t>
            </a:r>
            <a:r>
              <a:rPr dirty="0" smtClean="0" sz="1200" spc="0" b="1">
                <a:latin typeface="Times New Roman"/>
                <a:cs typeface="Times New Roman"/>
              </a:rPr>
              <a:t>y a g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aphical 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thod.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036696"/>
            <a:ext cx="26098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ol: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67255" y="6569964"/>
            <a:ext cx="4572000" cy="2375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455419" y="1994916"/>
            <a:ext cx="5193791" cy="9738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767839" y="3276600"/>
            <a:ext cx="4572000" cy="3105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41414" y="9261856"/>
            <a:ext cx="49657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10</a:t>
            </a:r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601459" cy="821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4745" algn="l"/>
              </a:tabLst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29"/>
              </a:spcBef>
            </a:pPr>
            <a:endParaRPr sz="1200"/>
          </a:p>
          <a:p>
            <a:pPr marL="12700" marR="85725">
              <a:lnSpc>
                <a:spcPts val="1370"/>
              </a:lnSpc>
            </a:pPr>
            <a:r>
              <a:rPr dirty="0" smtClean="0" sz="1200" b="1">
                <a:latin typeface="Arial"/>
                <a:cs typeface="Arial"/>
              </a:rPr>
              <a:t>Examp</a:t>
            </a:r>
            <a:r>
              <a:rPr dirty="0" smtClean="0" sz="1200" spc="-10" b="1">
                <a:latin typeface="Arial"/>
                <a:cs typeface="Arial"/>
              </a:rPr>
              <a:t>l</a:t>
            </a:r>
            <a:r>
              <a:rPr dirty="0" smtClean="0" sz="1200" spc="0" b="1">
                <a:latin typeface="Arial"/>
                <a:cs typeface="Arial"/>
              </a:rPr>
              <a:t>e </a:t>
            </a:r>
            <a:r>
              <a:rPr dirty="0" smtClean="0" sz="1200" spc="-5" b="1">
                <a:latin typeface="Arial"/>
                <a:cs typeface="Arial"/>
              </a:rPr>
              <a:t>3</a:t>
            </a:r>
            <a:r>
              <a:rPr dirty="0" smtClean="0" sz="1200" spc="0" b="1">
                <a:latin typeface="Arial"/>
                <a:cs typeface="Arial"/>
              </a:rPr>
              <a:t>:</a:t>
            </a:r>
            <a:r>
              <a:rPr dirty="0" smtClean="0" sz="1200" spc="15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Us</a:t>
            </a:r>
            <a:r>
              <a:rPr dirty="0" smtClean="0" sz="1200" spc="-15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ng the </a:t>
            </a:r>
            <a:r>
              <a:rPr dirty="0" smtClean="0" sz="1200" spc="-10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ollo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ng 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 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in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, 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val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ate the digital</a:t>
            </a:r>
            <a:r>
              <a:rPr dirty="0" smtClean="0" sz="1200" spc="6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onvol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tio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.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a. By</a:t>
            </a:r>
            <a:r>
              <a:rPr dirty="0" smtClean="0" sz="1200" spc="0" b="1">
                <a:latin typeface="Times New Roman"/>
                <a:cs typeface="Times New Roman"/>
              </a:rPr>
              <a:t> the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g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aphical 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thod. b. By apply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ng the fo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ula 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ir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tly.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650997"/>
            <a:ext cx="3130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30679" y="1389919"/>
            <a:ext cx="4418319" cy="1228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48640" y="2913888"/>
            <a:ext cx="5852160" cy="9235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71500" y="4023359"/>
            <a:ext cx="5852160" cy="15209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862583" y="5536837"/>
            <a:ext cx="2383096" cy="35553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575047" y="6349024"/>
            <a:ext cx="2102410" cy="14842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4493"/>
            <a:ext cx="3590290" cy="4356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b="1">
                <a:latin typeface="Times New Roman"/>
                <a:cs typeface="Times New Roman"/>
              </a:rPr>
              <a:t>b. </a:t>
            </a:r>
            <a:r>
              <a:rPr dirty="0" smtClean="0" sz="1100" spc="-10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p</a:t>
            </a:r>
            <a:r>
              <a:rPr dirty="0" smtClean="0" sz="1100" spc="-5" b="1">
                <a:latin typeface="Times New Roman"/>
                <a:cs typeface="Times New Roman"/>
              </a:rPr>
              <a:t>p</a:t>
            </a:r>
            <a:r>
              <a:rPr dirty="0" smtClean="0" sz="1100" spc="0" b="1">
                <a:latin typeface="Times New Roman"/>
                <a:cs typeface="Times New Roman"/>
              </a:rPr>
              <a:t>lying 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q</a:t>
            </a:r>
            <a:r>
              <a:rPr dirty="0" smtClean="0" sz="1100" spc="-20" b="1">
                <a:latin typeface="Times New Roman"/>
                <a:cs typeface="Times New Roman"/>
              </a:rPr>
              <a:t>u</a:t>
            </a:r>
            <a:r>
              <a:rPr dirty="0" smtClean="0" sz="1100" spc="0" b="1">
                <a:latin typeface="Times New Roman"/>
                <a:cs typeface="Times New Roman"/>
              </a:rPr>
              <a:t>a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ion </a:t>
            </a:r>
            <a:r>
              <a:rPr dirty="0" smtClean="0" sz="1100" spc="-10" b="1">
                <a:latin typeface="Times New Roman"/>
                <a:cs typeface="Times New Roman"/>
              </a:rPr>
              <a:t>(</a:t>
            </a:r>
            <a:r>
              <a:rPr dirty="0" smtClean="0" sz="1100" spc="5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)</a:t>
            </a:r>
            <a:r>
              <a:rPr dirty="0" smtClean="0" sz="1100" spc="-10" b="1">
                <a:latin typeface="Times New Roman"/>
                <a:cs typeface="Times New Roman"/>
              </a:rPr>
              <a:t> </a:t>
            </a:r>
            <a:r>
              <a:rPr dirty="0" smtClean="0" sz="1100" spc="5" b="1">
                <a:latin typeface="Times New Roman"/>
                <a:cs typeface="Times New Roman"/>
              </a:rPr>
              <a:t>w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th </a:t>
            </a:r>
            <a:r>
              <a:rPr dirty="0" smtClean="0" sz="1100" spc="-15" b="1">
                <a:latin typeface="Times New Roman"/>
                <a:cs typeface="Times New Roman"/>
              </a:rPr>
              <a:t>z</a:t>
            </a:r>
            <a:r>
              <a:rPr dirty="0" smtClean="0" sz="1100" spc="0" b="1">
                <a:latin typeface="Times New Roman"/>
                <a:cs typeface="Times New Roman"/>
              </a:rPr>
              <a:t>ero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in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ti</a:t>
            </a:r>
            <a:r>
              <a:rPr dirty="0" smtClean="0" sz="1100" spc="-15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l</a:t>
            </a:r>
            <a:r>
              <a:rPr dirty="0" smtClean="0" sz="1100" spc="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con</a:t>
            </a:r>
            <a:r>
              <a:rPr dirty="0" smtClean="0" sz="1100" spc="-1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i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io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s </a:t>
            </a:r>
            <a:r>
              <a:rPr dirty="0" smtClean="0" sz="1100" spc="5" b="1">
                <a:latin typeface="Times New Roman"/>
                <a:cs typeface="Times New Roman"/>
              </a:rPr>
              <a:t>l</a:t>
            </a:r>
            <a:r>
              <a:rPr dirty="0" smtClean="0" sz="1100" spc="0" b="1">
                <a:latin typeface="Times New Roman"/>
                <a:cs typeface="Times New Roman"/>
              </a:rPr>
              <a:t>ea</a:t>
            </a:r>
            <a:r>
              <a:rPr dirty="0" smtClean="0" sz="1100" spc="-1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s </a:t>
            </a:r>
            <a:r>
              <a:rPr dirty="0" smtClean="0" sz="1100" spc="5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o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2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y(n) = x</a:t>
            </a:r>
            <a:r>
              <a:rPr dirty="0" smtClean="0" sz="1200" spc="-10" b="1">
                <a:latin typeface="Times New Roman"/>
                <a:cs typeface="Times New Roman"/>
              </a:rPr>
              <a:t>(</a:t>
            </a:r>
            <a:r>
              <a:rPr dirty="0" smtClean="0" sz="1200" spc="0" b="1">
                <a:latin typeface="Times New Roman"/>
                <a:cs typeface="Times New Roman"/>
              </a:rPr>
              <a:t>0)h(n) + x</a:t>
            </a:r>
            <a:r>
              <a:rPr dirty="0" smtClean="0" sz="1200" spc="-5" b="1">
                <a:latin typeface="Times New Roman"/>
                <a:cs typeface="Times New Roman"/>
              </a:rPr>
              <a:t>(</a:t>
            </a:r>
            <a:r>
              <a:rPr dirty="0" smtClean="0" sz="1200" spc="0" b="1">
                <a:latin typeface="Times New Roman"/>
                <a:cs typeface="Times New Roman"/>
              </a:rPr>
              <a:t>1)h</a:t>
            </a:r>
            <a:r>
              <a:rPr dirty="0" smtClean="0" sz="1200" spc="5" b="1">
                <a:latin typeface="Times New Roman"/>
                <a:cs typeface="Times New Roman"/>
              </a:rPr>
              <a:t>(</a:t>
            </a:r>
            <a:r>
              <a:rPr dirty="0" smtClean="0" sz="1200" spc="0" b="1">
                <a:latin typeface="Times New Roman"/>
                <a:cs typeface="Times New Roman"/>
              </a:rPr>
              <a:t>n _ 1)+ 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x</a:t>
            </a:r>
            <a:r>
              <a:rPr dirty="0" smtClean="0" sz="1200" spc="-5" b="1">
                <a:latin typeface="Times New Roman"/>
                <a:cs typeface="Times New Roman"/>
              </a:rPr>
              <a:t>(</a:t>
            </a:r>
            <a:r>
              <a:rPr dirty="0" smtClean="0" sz="1200" spc="0" b="1">
                <a:latin typeface="Times New Roman"/>
                <a:cs typeface="Times New Roman"/>
              </a:rPr>
              <a:t>2)h(n _ 2)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143372"/>
            <a:ext cx="26473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89431" y="1571238"/>
            <a:ext cx="5533053" cy="1412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523744" y="3238540"/>
            <a:ext cx="2102410" cy="14842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52855" y="5586984"/>
            <a:ext cx="5530596" cy="24216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8191245"/>
            <a:ext cx="7874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7630414"/>
            <a:ext cx="1073150" cy="755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0025">
              <a:lnSpc>
                <a:spcPct val="100000"/>
              </a:lnSpc>
              <a:tabLst>
                <a:tab pos="538480" algn="l"/>
              </a:tabLst>
            </a:pPr>
            <a:r>
              <a:rPr dirty="0" smtClean="0" sz="1200">
                <a:latin typeface="Cambria Math"/>
                <a:cs typeface="Cambria Math"/>
              </a:rPr>
              <a:t>2	</a:t>
            </a:r>
            <a:r>
              <a:rPr dirty="0" smtClean="0" sz="1200">
                <a:latin typeface="Cambria Math"/>
                <a:cs typeface="Cambria Math"/>
              </a:rPr>
              <a:t>0</a:t>
            </a:r>
            <a:endParaRPr sz="1200">
              <a:latin typeface="Cambria Math"/>
              <a:cs typeface="Cambria Math"/>
            </a:endParaRPr>
          </a:p>
          <a:p>
            <a:pPr marL="182880">
              <a:lnSpc>
                <a:spcPts val="1405"/>
              </a:lnSpc>
              <a:tabLst>
                <a:tab pos="538480" algn="l"/>
              </a:tabLst>
            </a:pPr>
            <a:r>
              <a:rPr dirty="0" smtClean="0" sz="1200">
                <a:latin typeface="Cambria Math"/>
                <a:cs typeface="Cambria Math"/>
              </a:rPr>
              <a:t>1	</a:t>
            </a:r>
            <a:r>
              <a:rPr dirty="0" smtClean="0" sz="1200">
                <a:latin typeface="Cambria Math"/>
                <a:cs typeface="Cambria Math"/>
              </a:rPr>
              <a:t>2</a:t>
            </a:r>
            <a:endParaRPr sz="1200">
              <a:latin typeface="Cambria Math"/>
              <a:cs typeface="Cambria Math"/>
            </a:endParaRPr>
          </a:p>
          <a:p>
            <a:pPr marL="12700">
              <a:lnSpc>
                <a:spcPts val="1405"/>
              </a:lnSpc>
              <a:tabLst>
                <a:tab pos="538480" algn="l"/>
              </a:tabLst>
            </a:pPr>
            <a:r>
              <a:rPr dirty="0" smtClean="0" baseline="-20833" sz="1800" spc="352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−1	</a:t>
            </a:r>
            <a:r>
              <a:rPr dirty="0" smtClean="0" sz="1200" spc="0">
                <a:latin typeface="Cambria Math"/>
                <a:cs typeface="Cambria Math"/>
              </a:rPr>
              <a:t>1</a:t>
            </a:r>
            <a:endParaRPr sz="1200">
              <a:latin typeface="Cambria Math"/>
              <a:cs typeface="Cambria Math"/>
            </a:endParaRPr>
          </a:p>
          <a:p>
            <a:pPr marL="200025">
              <a:lnSpc>
                <a:spcPts val="1405"/>
              </a:lnSpc>
              <a:tabLst>
                <a:tab pos="447040" algn="l"/>
                <a:tab pos="915035" algn="l"/>
              </a:tabLst>
            </a:pPr>
            <a:r>
              <a:rPr dirty="0" smtClean="0" sz="1200">
                <a:latin typeface="Cambria Math"/>
                <a:cs typeface="Cambria Math"/>
              </a:rPr>
              <a:t>3	</a:t>
            </a:r>
            <a:r>
              <a:rPr dirty="0" smtClean="0" sz="1200">
                <a:latin typeface="Cambria Math"/>
                <a:cs typeface="Cambria Math"/>
              </a:rPr>
              <a:t>−1	</a:t>
            </a:r>
            <a:r>
              <a:rPr dirty="0" smtClean="0" sz="1200" spc="55">
                <a:latin typeface="Cambria Math"/>
                <a:cs typeface="Cambria Math"/>
              </a:rPr>
              <a:t>1</a:t>
            </a:r>
            <a:r>
              <a:rPr dirty="0" smtClean="0" baseline="-9259" sz="1800" spc="232">
                <a:latin typeface="Cambria Math"/>
                <a:cs typeface="Cambria Math"/>
              </a:rPr>
              <a:t> </a:t>
            </a:r>
            <a:endParaRPr baseline="-9259" sz="1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99589" y="8119617"/>
            <a:ext cx="432434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65">
                <a:latin typeface="Cambria Math"/>
                <a:cs typeface="Cambria Math"/>
              </a:rPr>
              <a:t> </a:t>
            </a:r>
            <a:r>
              <a:rPr dirty="0" smtClean="0" baseline="2314" sz="1800" spc="0">
                <a:latin typeface="Cambria Math"/>
                <a:cs typeface="Cambria Math"/>
              </a:rPr>
              <a:t>−1  </a:t>
            </a:r>
            <a:r>
              <a:rPr dirty="0" smtClean="0" baseline="2314" sz="1800" spc="-7">
                <a:latin typeface="Cambria Math"/>
                <a:cs typeface="Cambria Math"/>
              </a:rPr>
              <a:t> </a:t>
            </a: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85186" y="8191245"/>
            <a:ext cx="7874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13786" y="7987030"/>
            <a:ext cx="168910" cy="3987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0">
                <a:latin typeface="Cambria Math"/>
                <a:cs typeface="Cambria Math"/>
              </a:rPr>
              <a:t>2</a:t>
            </a:r>
            <a:r>
              <a:rPr dirty="0" smtClean="0" baseline="-20833" sz="1800" spc="232">
                <a:latin typeface="Cambria Math"/>
                <a:cs typeface="Cambria Math"/>
              </a:rPr>
              <a:t> </a:t>
            </a:r>
            <a:endParaRPr baseline="-20833" sz="1800">
              <a:latin typeface="Cambria Math"/>
              <a:cs typeface="Cambria Math"/>
            </a:endParaRPr>
          </a:p>
          <a:p>
            <a:pPr marL="12700">
              <a:lnSpc>
                <a:spcPts val="1405"/>
              </a:lnSpc>
            </a:pPr>
            <a:r>
              <a:rPr dirty="0" smtClean="0" sz="1200" spc="40">
                <a:latin typeface="Cambria Math"/>
                <a:cs typeface="Cambria Math"/>
              </a:rPr>
              <a:t>6</a:t>
            </a:r>
            <a:r>
              <a:rPr dirty="0" smtClean="0" baseline="-9259" sz="1800" spc="232">
                <a:latin typeface="Cambria Math"/>
                <a:cs typeface="Cambria Math"/>
              </a:rPr>
              <a:t> </a:t>
            </a:r>
            <a:endParaRPr baseline="-9259" sz="18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96823" y="1623060"/>
            <a:ext cx="6672072" cy="17114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149596" y="1447800"/>
            <a:ext cx="496824" cy="300227"/>
          </a:xfrm>
          <a:custGeom>
            <a:avLst/>
            <a:gdLst/>
            <a:ahLst/>
            <a:cxnLst/>
            <a:rect l="l" t="t" r="r" b="b"/>
            <a:pathLst>
              <a:path w="496824" h="300227">
                <a:moveTo>
                  <a:pt x="0" y="300227"/>
                </a:moveTo>
                <a:lnTo>
                  <a:pt x="496824" y="300227"/>
                </a:lnTo>
                <a:lnTo>
                  <a:pt x="496824" y="0"/>
                </a:lnTo>
                <a:lnTo>
                  <a:pt x="0" y="0"/>
                </a:lnTo>
                <a:lnTo>
                  <a:pt x="0" y="3002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54167" y="1498091"/>
            <a:ext cx="489203" cy="1996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35940" y="901445"/>
            <a:ext cx="4991735" cy="777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3.</a:t>
            </a:r>
            <a:r>
              <a:rPr dirty="0" smtClean="0" sz="1400" b="1">
                <a:latin typeface="Times New Roman"/>
                <a:cs typeface="Times New Roman"/>
              </a:rPr>
              <a:t>Tab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eth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solv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table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thod as sho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 fi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endParaRPr sz="1200">
              <a:latin typeface="Times New Roman"/>
              <a:cs typeface="Times New Roman"/>
            </a:endParaRPr>
          </a:p>
          <a:p>
            <a:pPr algn="r" marR="12700">
              <a:lnSpc>
                <a:spcPct val="100000"/>
              </a:lnSpc>
              <a:spcBef>
                <a:spcPts val="350"/>
              </a:spcBef>
            </a:pPr>
            <a:r>
              <a:rPr dirty="0" smtClean="0" sz="1100" spc="-5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(n)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3324986"/>
            <a:ext cx="21431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ix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eth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1044" y="4280534"/>
            <a:ext cx="1325245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7345" algn="l"/>
                <a:tab pos="672465" algn="l"/>
                <a:tab pos="1210310" algn="l"/>
              </a:tabLst>
            </a:pPr>
            <a:r>
              <a:rPr dirty="0" smtClean="0" sz="2000" spc="95">
                <a:latin typeface="Cambria Math"/>
                <a:cs typeface="Cambria Math"/>
              </a:rPr>
              <a:t>[</a:t>
            </a:r>
            <a:r>
              <a:rPr dirty="0" smtClean="0" sz="2000" spc="95">
                <a:latin typeface="Cambria Math"/>
                <a:cs typeface="Cambria Math"/>
              </a:rPr>
              <a:t>	</a:t>
            </a:r>
            <a:r>
              <a:rPr dirty="0" smtClean="0" sz="2000" spc="95">
                <a:latin typeface="Cambria Math"/>
                <a:cs typeface="Cambria Math"/>
              </a:rPr>
              <a:t>]</a:t>
            </a:r>
            <a:r>
              <a:rPr dirty="0" smtClean="0" sz="2000" spc="95">
                <a:latin typeface="Cambria Math"/>
                <a:cs typeface="Cambria Math"/>
              </a:rPr>
              <a:t>	</a:t>
            </a:r>
            <a:r>
              <a:rPr dirty="0" smtClean="0" sz="2000" spc="95" b="1">
                <a:latin typeface="Times New Roman"/>
                <a:cs typeface="Times New Roman"/>
              </a:rPr>
              <a:t>=	</a:t>
            </a:r>
            <a:r>
              <a:rPr dirty="0" smtClean="0" sz="2000" spc="95">
                <a:latin typeface="Cambria Math"/>
                <a:cs typeface="Cambria Math"/>
              </a:rPr>
              <a:t>[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59151" y="4280534"/>
            <a:ext cx="690880" cy="314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40665" algn="l"/>
                <a:tab pos="575945" algn="l"/>
              </a:tabLst>
            </a:pPr>
            <a:r>
              <a:rPr dirty="0" smtClean="0" sz="2000" spc="95">
                <a:latin typeface="Cambria Math"/>
                <a:cs typeface="Cambria Math"/>
              </a:rPr>
              <a:t>]</a:t>
            </a:r>
            <a:r>
              <a:rPr dirty="0" smtClean="0" sz="2000" spc="95">
                <a:latin typeface="Cambria Math"/>
                <a:cs typeface="Cambria Math"/>
              </a:rPr>
              <a:t>	</a:t>
            </a:r>
            <a:r>
              <a:rPr dirty="0" smtClean="0" sz="2000" spc="95">
                <a:latin typeface="Cambria Math"/>
                <a:cs typeface="Cambria Math"/>
              </a:rPr>
              <a:t>[</a:t>
            </a:r>
            <a:r>
              <a:rPr dirty="0" smtClean="0" sz="2000" spc="95">
                <a:latin typeface="Cambria Math"/>
                <a:cs typeface="Cambria Math"/>
              </a:rPr>
              <a:t>	</a:t>
            </a:r>
            <a:r>
              <a:rPr dirty="0" smtClean="0" sz="2000" spc="95">
                <a:latin typeface="Cambria Math"/>
                <a:cs typeface="Cambria Math"/>
              </a:rPr>
              <a:t>]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40" y="5017896"/>
            <a:ext cx="30048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Ex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4: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 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[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0.5 0.5 0.5 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[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 2 1]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6988809"/>
            <a:ext cx="135191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Ex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5: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h(n) 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[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  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76373" y="6988809"/>
            <a:ext cx="181737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2 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[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2  1  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1   3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7317993"/>
            <a:ext cx="27178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Sol: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7903209"/>
            <a:ext cx="7874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5940" y="7743190"/>
            <a:ext cx="7874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38402" y="7630414"/>
            <a:ext cx="1098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0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38402" y="7743190"/>
            <a:ext cx="170180" cy="259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3148" sz="1800" spc="82">
                <a:latin typeface="Cambria Math"/>
                <a:cs typeface="Cambria Math"/>
              </a:rPr>
              <a:t>0</a:t>
            </a: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38402" y="7965693"/>
            <a:ext cx="440055" cy="299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6944" sz="1800" spc="82">
                <a:latin typeface="Cambria Math"/>
                <a:cs typeface="Cambria Math"/>
              </a:rPr>
              <a:t>2</a:t>
            </a:r>
            <a:r>
              <a:rPr dirty="0" smtClean="0" baseline="-30092" sz="1800" spc="232">
                <a:latin typeface="Cambria Math"/>
                <a:cs typeface="Cambria Math"/>
              </a:rPr>
              <a:t> </a:t>
            </a:r>
            <a:r>
              <a:rPr dirty="0" smtClean="0" baseline="-30092" sz="1800" spc="52">
                <a:latin typeface="Cambria Math"/>
                <a:cs typeface="Cambria Math"/>
              </a:rPr>
              <a:t> </a:t>
            </a:r>
            <a:r>
              <a:rPr dirty="0" smtClean="0" baseline="-37037" sz="1800" spc="0" i="1">
                <a:latin typeface="Times New Roman"/>
                <a:cs typeface="Times New Roman"/>
              </a:rPr>
              <a:t>= </a:t>
            </a:r>
            <a:r>
              <a:rPr dirty="0" smtClean="0" baseline="-37037" sz="1800" spc="-15" i="1">
                <a:latin typeface="Times New Roman"/>
                <a:cs typeface="Times New Roman"/>
              </a:rPr>
              <a:t> </a:t>
            </a: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29841" y="7903209"/>
            <a:ext cx="7874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99589" y="7795006"/>
            <a:ext cx="7874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61133" y="7936738"/>
            <a:ext cx="1098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1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53157" y="7965693"/>
            <a:ext cx="311150" cy="299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150"/>
              </a:lnSpc>
            </a:pP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  <a:p>
            <a:pPr marL="140335">
              <a:lnSpc>
                <a:spcPts val="925"/>
              </a:lnSpc>
            </a:pPr>
            <a:r>
              <a:rPr dirty="0" smtClean="0" baseline="-9259" sz="1800" spc="7" i="1">
                <a:latin typeface="Times New Roman"/>
                <a:cs typeface="Times New Roman"/>
              </a:rPr>
              <a:t>=</a:t>
            </a: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53157" y="7795006"/>
            <a:ext cx="7874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385186" y="8055609"/>
            <a:ext cx="397510" cy="419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</a:tabLst>
            </a:pPr>
            <a:r>
              <a:rPr dirty="0" smtClean="0" sz="1200" spc="155">
                <a:latin typeface="Cambria Math"/>
                <a:cs typeface="Cambria Math"/>
              </a:rPr>
              <a:t> </a:t>
            </a:r>
            <a:r>
              <a:rPr dirty="0" smtClean="0" sz="1200" spc="155">
                <a:latin typeface="Cambria Math"/>
                <a:cs typeface="Cambria Math"/>
              </a:rPr>
              <a:t>	</a:t>
            </a: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385186" y="7743190"/>
            <a:ext cx="397510" cy="259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55">
                <a:latin typeface="Cambria Math"/>
                <a:cs typeface="Cambria Math"/>
              </a:rPr>
              <a:t> </a:t>
            </a:r>
            <a:r>
              <a:rPr dirty="0" smtClean="0" sz="1200" spc="155">
                <a:latin typeface="Cambria Math"/>
                <a:cs typeface="Cambria Math"/>
              </a:rPr>
              <a:t>  </a:t>
            </a:r>
            <a:r>
              <a:rPr dirty="0" smtClean="0" baseline="-23148" sz="1800" spc="232">
                <a:latin typeface="Cambria Math"/>
                <a:cs typeface="Cambria Math"/>
              </a:rPr>
              <a:t>−</a:t>
            </a:r>
            <a:r>
              <a:rPr dirty="0" smtClean="0" baseline="-23148" sz="1800" spc="-7">
                <a:latin typeface="Cambria Math"/>
                <a:cs typeface="Cambria Math"/>
              </a:rPr>
              <a:t>1</a:t>
            </a:r>
            <a:r>
              <a:rPr dirty="0" smtClean="0" sz="1200" spc="15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97023" y="7630414"/>
            <a:ext cx="1098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2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173726" y="1528317"/>
            <a:ext cx="103377" cy="219328"/>
          </a:xfrm>
          <a:custGeom>
            <a:avLst/>
            <a:gdLst/>
            <a:ahLst/>
            <a:cxnLst/>
            <a:rect l="l" t="t" r="r" b="b"/>
            <a:pathLst>
              <a:path w="103377" h="219328">
                <a:moveTo>
                  <a:pt x="6858" y="124713"/>
                </a:moveTo>
                <a:lnTo>
                  <a:pt x="3810" y="126618"/>
                </a:lnTo>
                <a:lnTo>
                  <a:pt x="888" y="128524"/>
                </a:lnTo>
                <a:lnTo>
                  <a:pt x="0" y="132460"/>
                </a:lnTo>
                <a:lnTo>
                  <a:pt x="1904" y="135381"/>
                </a:lnTo>
                <a:lnTo>
                  <a:pt x="54483" y="219328"/>
                </a:lnTo>
                <a:lnTo>
                  <a:pt x="61163" y="207009"/>
                </a:lnTo>
                <a:lnTo>
                  <a:pt x="47751" y="207009"/>
                </a:lnTo>
                <a:lnTo>
                  <a:pt x="47000" y="183511"/>
                </a:lnTo>
                <a:lnTo>
                  <a:pt x="12495" y="128524"/>
                </a:lnTo>
                <a:lnTo>
                  <a:pt x="10795" y="125729"/>
                </a:lnTo>
                <a:lnTo>
                  <a:pt x="6858" y="124713"/>
                </a:lnTo>
                <a:close/>
              </a:path>
              <a:path w="103377" h="219328">
                <a:moveTo>
                  <a:pt x="47000" y="183511"/>
                </a:moveTo>
                <a:lnTo>
                  <a:pt x="47751" y="207009"/>
                </a:lnTo>
                <a:lnTo>
                  <a:pt x="60451" y="206501"/>
                </a:lnTo>
                <a:lnTo>
                  <a:pt x="60362" y="203707"/>
                </a:lnTo>
                <a:lnTo>
                  <a:pt x="48513" y="203707"/>
                </a:lnTo>
                <a:lnTo>
                  <a:pt x="53684" y="194162"/>
                </a:lnTo>
                <a:lnTo>
                  <a:pt x="47000" y="183511"/>
                </a:lnTo>
                <a:close/>
              </a:path>
              <a:path w="103377" h="219328">
                <a:moveTo>
                  <a:pt x="96012" y="121920"/>
                </a:moveTo>
                <a:lnTo>
                  <a:pt x="92201" y="123062"/>
                </a:lnTo>
                <a:lnTo>
                  <a:pt x="59702" y="183055"/>
                </a:lnTo>
                <a:lnTo>
                  <a:pt x="60451" y="206501"/>
                </a:lnTo>
                <a:lnTo>
                  <a:pt x="47751" y="207009"/>
                </a:lnTo>
                <a:lnTo>
                  <a:pt x="61163" y="207009"/>
                </a:lnTo>
                <a:lnTo>
                  <a:pt x="103377" y="129158"/>
                </a:lnTo>
                <a:lnTo>
                  <a:pt x="102235" y="125222"/>
                </a:lnTo>
                <a:lnTo>
                  <a:pt x="99060" y="123571"/>
                </a:lnTo>
                <a:lnTo>
                  <a:pt x="96012" y="121920"/>
                </a:lnTo>
                <a:close/>
              </a:path>
              <a:path w="103377" h="219328">
                <a:moveTo>
                  <a:pt x="53684" y="194162"/>
                </a:moveTo>
                <a:lnTo>
                  <a:pt x="48513" y="203707"/>
                </a:lnTo>
                <a:lnTo>
                  <a:pt x="59436" y="203326"/>
                </a:lnTo>
                <a:lnTo>
                  <a:pt x="53684" y="194162"/>
                </a:lnTo>
                <a:close/>
              </a:path>
              <a:path w="103377" h="219328">
                <a:moveTo>
                  <a:pt x="59702" y="183055"/>
                </a:moveTo>
                <a:lnTo>
                  <a:pt x="53684" y="194162"/>
                </a:lnTo>
                <a:lnTo>
                  <a:pt x="59436" y="203326"/>
                </a:lnTo>
                <a:lnTo>
                  <a:pt x="48513" y="203707"/>
                </a:lnTo>
                <a:lnTo>
                  <a:pt x="60362" y="203707"/>
                </a:lnTo>
                <a:lnTo>
                  <a:pt x="59702" y="183055"/>
                </a:lnTo>
                <a:close/>
              </a:path>
              <a:path w="103377" h="219328">
                <a:moveTo>
                  <a:pt x="53848" y="0"/>
                </a:moveTo>
                <a:lnTo>
                  <a:pt x="41148" y="507"/>
                </a:lnTo>
                <a:lnTo>
                  <a:pt x="47000" y="183511"/>
                </a:lnTo>
                <a:lnTo>
                  <a:pt x="53684" y="194162"/>
                </a:lnTo>
                <a:lnTo>
                  <a:pt x="59702" y="183055"/>
                </a:lnTo>
                <a:lnTo>
                  <a:pt x="53848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2689860" y="2054351"/>
            <a:ext cx="496824" cy="356616"/>
          </a:xfrm>
          <a:custGeom>
            <a:avLst/>
            <a:gdLst/>
            <a:ahLst/>
            <a:cxnLst/>
            <a:rect l="l" t="t" r="r" b="b"/>
            <a:pathLst>
              <a:path w="496824" h="356616">
                <a:moveTo>
                  <a:pt x="0" y="356616"/>
                </a:moveTo>
                <a:lnTo>
                  <a:pt x="496824" y="356616"/>
                </a:lnTo>
                <a:lnTo>
                  <a:pt x="496824" y="0"/>
                </a:lnTo>
                <a:lnTo>
                  <a:pt x="0" y="0"/>
                </a:lnTo>
                <a:lnTo>
                  <a:pt x="0" y="3566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2694432" y="2103120"/>
            <a:ext cx="487680" cy="2575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816479" y="2096261"/>
            <a:ext cx="2451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x(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929127" y="2284602"/>
            <a:ext cx="219075" cy="103377"/>
          </a:xfrm>
          <a:custGeom>
            <a:avLst/>
            <a:gdLst/>
            <a:ahLst/>
            <a:cxnLst/>
            <a:rect l="l" t="t" r="r" b="b"/>
            <a:pathLst>
              <a:path w="219075" h="103377">
                <a:moveTo>
                  <a:pt x="193965" y="51689"/>
                </a:moveTo>
                <a:lnTo>
                  <a:pt x="124079" y="92455"/>
                </a:lnTo>
                <a:lnTo>
                  <a:pt x="123063" y="96266"/>
                </a:lnTo>
                <a:lnTo>
                  <a:pt x="126619" y="102362"/>
                </a:lnTo>
                <a:lnTo>
                  <a:pt x="130429" y="103377"/>
                </a:lnTo>
                <a:lnTo>
                  <a:pt x="208184" y="58039"/>
                </a:lnTo>
                <a:lnTo>
                  <a:pt x="206502" y="58039"/>
                </a:lnTo>
                <a:lnTo>
                  <a:pt x="206502" y="57150"/>
                </a:lnTo>
                <a:lnTo>
                  <a:pt x="203327" y="57150"/>
                </a:lnTo>
                <a:lnTo>
                  <a:pt x="193965" y="51689"/>
                </a:lnTo>
                <a:close/>
              </a:path>
              <a:path w="219075" h="103377">
                <a:moveTo>
                  <a:pt x="183079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183079" y="58039"/>
                </a:lnTo>
                <a:lnTo>
                  <a:pt x="193965" y="51689"/>
                </a:lnTo>
                <a:lnTo>
                  <a:pt x="183079" y="45339"/>
                </a:lnTo>
                <a:close/>
              </a:path>
              <a:path w="219075" h="103377">
                <a:moveTo>
                  <a:pt x="208184" y="45339"/>
                </a:moveTo>
                <a:lnTo>
                  <a:pt x="206502" y="45339"/>
                </a:lnTo>
                <a:lnTo>
                  <a:pt x="206502" y="58039"/>
                </a:lnTo>
                <a:lnTo>
                  <a:pt x="208184" y="58039"/>
                </a:lnTo>
                <a:lnTo>
                  <a:pt x="219075" y="51689"/>
                </a:lnTo>
                <a:lnTo>
                  <a:pt x="208184" y="45339"/>
                </a:lnTo>
                <a:close/>
              </a:path>
              <a:path w="219075" h="103377">
                <a:moveTo>
                  <a:pt x="203327" y="46227"/>
                </a:moveTo>
                <a:lnTo>
                  <a:pt x="193965" y="51689"/>
                </a:lnTo>
                <a:lnTo>
                  <a:pt x="203327" y="57150"/>
                </a:lnTo>
                <a:lnTo>
                  <a:pt x="203327" y="46227"/>
                </a:lnTo>
                <a:close/>
              </a:path>
              <a:path w="219075" h="103377">
                <a:moveTo>
                  <a:pt x="206502" y="46227"/>
                </a:moveTo>
                <a:lnTo>
                  <a:pt x="203327" y="46227"/>
                </a:lnTo>
                <a:lnTo>
                  <a:pt x="203327" y="57150"/>
                </a:lnTo>
                <a:lnTo>
                  <a:pt x="206502" y="57150"/>
                </a:lnTo>
                <a:lnTo>
                  <a:pt x="206502" y="46227"/>
                </a:lnTo>
                <a:close/>
              </a:path>
              <a:path w="219075" h="103377">
                <a:moveTo>
                  <a:pt x="130429" y="0"/>
                </a:moveTo>
                <a:lnTo>
                  <a:pt x="126619" y="1016"/>
                </a:lnTo>
                <a:lnTo>
                  <a:pt x="123063" y="7112"/>
                </a:lnTo>
                <a:lnTo>
                  <a:pt x="124079" y="10922"/>
                </a:lnTo>
                <a:lnTo>
                  <a:pt x="193965" y="51689"/>
                </a:lnTo>
                <a:lnTo>
                  <a:pt x="203327" y="46227"/>
                </a:lnTo>
                <a:lnTo>
                  <a:pt x="206502" y="46227"/>
                </a:lnTo>
                <a:lnTo>
                  <a:pt x="206502" y="45339"/>
                </a:lnTo>
                <a:lnTo>
                  <a:pt x="208184" y="45339"/>
                </a:lnTo>
                <a:lnTo>
                  <a:pt x="130429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506222" y="4039108"/>
            <a:ext cx="225552" cy="8031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10844" y="4177004"/>
            <a:ext cx="191135" cy="529590"/>
          </a:xfrm>
          <a:prstGeom prst="rect">
            <a:avLst/>
          </a:prstGeom>
        </p:spPr>
        <p:txBody>
          <a:bodyPr wrap="square" lIns="0" tIns="0" rIns="0" bIns="0" rtlCol="0" vert="vert27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629" sz="1800" b="1">
                <a:latin typeface="Calibri"/>
                <a:cs typeface="Calibri"/>
              </a:rPr>
              <a:t>N</a:t>
            </a:r>
            <a:r>
              <a:rPr dirty="0" smtClean="0" sz="800" b="1">
                <a:latin typeface="Calibri"/>
                <a:cs typeface="Calibri"/>
              </a:rPr>
              <a:t>1</a:t>
            </a:r>
            <a:r>
              <a:rPr dirty="0" smtClean="0" baseline="4629" sz="1800" b="1">
                <a:latin typeface="Calibri"/>
                <a:cs typeface="Calibri"/>
              </a:rPr>
              <a:t>+N</a:t>
            </a:r>
            <a:r>
              <a:rPr dirty="0" smtClean="0" sz="800" b="1">
                <a:latin typeface="Calibri"/>
                <a:cs typeface="Calibri"/>
              </a:rPr>
              <a:t>2</a:t>
            </a:r>
            <a:r>
              <a:rPr dirty="0" smtClean="0" baseline="4629" sz="1800" spc="-15" b="1">
                <a:latin typeface="Calibri"/>
                <a:cs typeface="Calibri"/>
              </a:rPr>
              <a:t>-</a:t>
            </a:r>
            <a:r>
              <a:rPr dirty="0" smtClean="0" baseline="4629" sz="1800" spc="0" b="1">
                <a:latin typeface="Calibri"/>
                <a:cs typeface="Calibri"/>
              </a:rPr>
              <a:t>1</a:t>
            </a:r>
            <a:endParaRPr baseline="4629" sz="18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768855" y="4039870"/>
            <a:ext cx="176784" cy="8031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773682" y="4177893"/>
            <a:ext cx="191135" cy="529590"/>
          </a:xfrm>
          <a:prstGeom prst="rect">
            <a:avLst/>
          </a:prstGeom>
        </p:spPr>
        <p:txBody>
          <a:bodyPr wrap="square" lIns="0" tIns="0" rIns="0" bIns="0" rtlCol="0" vert="vert27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629" sz="1800" b="1">
                <a:latin typeface="Calibri"/>
                <a:cs typeface="Calibri"/>
              </a:rPr>
              <a:t>N</a:t>
            </a:r>
            <a:r>
              <a:rPr dirty="0" smtClean="0" sz="800" b="1">
                <a:latin typeface="Calibri"/>
                <a:cs typeface="Calibri"/>
              </a:rPr>
              <a:t>1</a:t>
            </a:r>
            <a:r>
              <a:rPr dirty="0" smtClean="0" baseline="4629" sz="1800" b="1">
                <a:latin typeface="Calibri"/>
                <a:cs typeface="Calibri"/>
              </a:rPr>
              <a:t>+N</a:t>
            </a:r>
            <a:r>
              <a:rPr dirty="0" smtClean="0" sz="800" b="1">
                <a:latin typeface="Calibri"/>
                <a:cs typeface="Calibri"/>
              </a:rPr>
              <a:t>2</a:t>
            </a:r>
            <a:r>
              <a:rPr dirty="0" smtClean="0" baseline="4629" sz="1800" spc="-15" b="1">
                <a:latin typeface="Calibri"/>
                <a:cs typeface="Calibri"/>
              </a:rPr>
              <a:t>-</a:t>
            </a:r>
            <a:r>
              <a:rPr dirty="0" smtClean="0" baseline="4629" sz="1800" spc="0" b="1">
                <a:latin typeface="Calibri"/>
                <a:cs typeface="Calibri"/>
              </a:rPr>
              <a:t>1</a:t>
            </a:r>
            <a:endParaRPr baseline="4629" sz="18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53439" y="3771900"/>
            <a:ext cx="406908" cy="1844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934008" y="3765422"/>
            <a:ext cx="24828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y(n)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278379" y="3799332"/>
            <a:ext cx="406907" cy="1844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2401951" y="3805046"/>
            <a:ext cx="160655" cy="175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5050" sz="1650" spc="-7">
                <a:latin typeface="Calibri"/>
                <a:cs typeface="Calibri"/>
              </a:rPr>
              <a:t>N</a:t>
            </a:r>
            <a:r>
              <a:rPr dirty="0" smtClean="0" sz="700" spc="-5">
                <a:latin typeface="Calibri"/>
                <a:cs typeface="Calibri"/>
              </a:rPr>
              <a:t>2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157983" y="3978655"/>
            <a:ext cx="679450" cy="108585"/>
          </a:xfrm>
          <a:custGeom>
            <a:avLst/>
            <a:gdLst/>
            <a:ahLst/>
            <a:cxnLst/>
            <a:rect l="l" t="t" r="r" b="b"/>
            <a:pathLst>
              <a:path w="679450" h="108585">
                <a:moveTo>
                  <a:pt x="643363" y="63766"/>
                </a:moveTo>
                <a:lnTo>
                  <a:pt x="587121" y="95758"/>
                </a:lnTo>
                <a:lnTo>
                  <a:pt x="584073" y="97536"/>
                </a:lnTo>
                <a:lnTo>
                  <a:pt x="582930" y="101473"/>
                </a:lnTo>
                <a:lnTo>
                  <a:pt x="586486" y="107569"/>
                </a:lnTo>
                <a:lnTo>
                  <a:pt x="590296" y="108585"/>
                </a:lnTo>
                <a:lnTo>
                  <a:pt x="593344" y="106807"/>
                </a:lnTo>
                <a:lnTo>
                  <a:pt x="668519" y="64008"/>
                </a:lnTo>
                <a:lnTo>
                  <a:pt x="666877" y="64008"/>
                </a:lnTo>
                <a:lnTo>
                  <a:pt x="643363" y="63766"/>
                </a:lnTo>
                <a:close/>
              </a:path>
              <a:path w="679450" h="108585">
                <a:moveTo>
                  <a:pt x="89154" y="0"/>
                </a:moveTo>
                <a:lnTo>
                  <a:pt x="86106" y="1778"/>
                </a:lnTo>
                <a:lnTo>
                  <a:pt x="0" y="50800"/>
                </a:lnTo>
                <a:lnTo>
                  <a:pt x="85090" y="101600"/>
                </a:lnTo>
                <a:lnTo>
                  <a:pt x="88011" y="103378"/>
                </a:lnTo>
                <a:lnTo>
                  <a:pt x="91948" y="102362"/>
                </a:lnTo>
                <a:lnTo>
                  <a:pt x="93726" y="99441"/>
                </a:lnTo>
                <a:lnTo>
                  <a:pt x="95504" y="96393"/>
                </a:lnTo>
                <a:lnTo>
                  <a:pt x="94615" y="92456"/>
                </a:lnTo>
                <a:lnTo>
                  <a:pt x="91567" y="90678"/>
                </a:lnTo>
                <a:lnTo>
                  <a:pt x="36054" y="57519"/>
                </a:lnTo>
                <a:lnTo>
                  <a:pt x="12446" y="57277"/>
                </a:lnTo>
                <a:lnTo>
                  <a:pt x="12700" y="44577"/>
                </a:lnTo>
                <a:lnTo>
                  <a:pt x="36511" y="44577"/>
                </a:lnTo>
                <a:lnTo>
                  <a:pt x="92329" y="12827"/>
                </a:lnTo>
                <a:lnTo>
                  <a:pt x="95377" y="11049"/>
                </a:lnTo>
                <a:lnTo>
                  <a:pt x="96520" y="7112"/>
                </a:lnTo>
                <a:lnTo>
                  <a:pt x="92964" y="1016"/>
                </a:lnTo>
                <a:lnTo>
                  <a:pt x="89154" y="0"/>
                </a:lnTo>
                <a:close/>
              </a:path>
              <a:path w="679450" h="108585">
                <a:moveTo>
                  <a:pt x="654270" y="57561"/>
                </a:moveTo>
                <a:lnTo>
                  <a:pt x="643363" y="63766"/>
                </a:lnTo>
                <a:lnTo>
                  <a:pt x="666877" y="64008"/>
                </a:lnTo>
                <a:lnTo>
                  <a:pt x="666885" y="63119"/>
                </a:lnTo>
                <a:lnTo>
                  <a:pt x="663575" y="63119"/>
                </a:lnTo>
                <a:lnTo>
                  <a:pt x="654270" y="57561"/>
                </a:lnTo>
                <a:close/>
              </a:path>
              <a:path w="679450" h="108585">
                <a:moveTo>
                  <a:pt x="591439" y="5207"/>
                </a:moveTo>
                <a:lnTo>
                  <a:pt x="587502" y="6096"/>
                </a:lnTo>
                <a:lnTo>
                  <a:pt x="583946" y="12192"/>
                </a:lnTo>
                <a:lnTo>
                  <a:pt x="584835" y="16129"/>
                </a:lnTo>
                <a:lnTo>
                  <a:pt x="587883" y="17907"/>
                </a:lnTo>
                <a:lnTo>
                  <a:pt x="643394" y="51065"/>
                </a:lnTo>
                <a:lnTo>
                  <a:pt x="667004" y="51308"/>
                </a:lnTo>
                <a:lnTo>
                  <a:pt x="666877" y="64008"/>
                </a:lnTo>
                <a:lnTo>
                  <a:pt x="668519" y="64008"/>
                </a:lnTo>
                <a:lnTo>
                  <a:pt x="679450" y="57785"/>
                </a:lnTo>
                <a:lnTo>
                  <a:pt x="594360" y="6985"/>
                </a:lnTo>
                <a:lnTo>
                  <a:pt x="591439" y="5207"/>
                </a:lnTo>
                <a:close/>
              </a:path>
              <a:path w="679450" h="108585">
                <a:moveTo>
                  <a:pt x="36088" y="44817"/>
                </a:moveTo>
                <a:lnTo>
                  <a:pt x="25179" y="51023"/>
                </a:lnTo>
                <a:lnTo>
                  <a:pt x="36054" y="57519"/>
                </a:lnTo>
                <a:lnTo>
                  <a:pt x="643363" y="63766"/>
                </a:lnTo>
                <a:lnTo>
                  <a:pt x="654270" y="57561"/>
                </a:lnTo>
                <a:lnTo>
                  <a:pt x="643394" y="51065"/>
                </a:lnTo>
                <a:lnTo>
                  <a:pt x="36088" y="44817"/>
                </a:lnTo>
                <a:close/>
              </a:path>
              <a:path w="679450" h="108585">
                <a:moveTo>
                  <a:pt x="663702" y="52197"/>
                </a:moveTo>
                <a:lnTo>
                  <a:pt x="654270" y="57561"/>
                </a:lnTo>
                <a:lnTo>
                  <a:pt x="663575" y="63119"/>
                </a:lnTo>
                <a:lnTo>
                  <a:pt x="663702" y="52197"/>
                </a:lnTo>
                <a:close/>
              </a:path>
              <a:path w="679450" h="108585">
                <a:moveTo>
                  <a:pt x="666995" y="52197"/>
                </a:moveTo>
                <a:lnTo>
                  <a:pt x="663702" y="52197"/>
                </a:lnTo>
                <a:lnTo>
                  <a:pt x="663575" y="63119"/>
                </a:lnTo>
                <a:lnTo>
                  <a:pt x="666885" y="63119"/>
                </a:lnTo>
                <a:lnTo>
                  <a:pt x="666995" y="52197"/>
                </a:lnTo>
                <a:close/>
              </a:path>
              <a:path w="679450" h="108585">
                <a:moveTo>
                  <a:pt x="643394" y="51065"/>
                </a:moveTo>
                <a:lnTo>
                  <a:pt x="654270" y="57561"/>
                </a:lnTo>
                <a:lnTo>
                  <a:pt x="663702" y="52197"/>
                </a:lnTo>
                <a:lnTo>
                  <a:pt x="666995" y="52197"/>
                </a:lnTo>
                <a:lnTo>
                  <a:pt x="667004" y="51308"/>
                </a:lnTo>
                <a:lnTo>
                  <a:pt x="643394" y="51065"/>
                </a:lnTo>
                <a:close/>
              </a:path>
              <a:path w="679450" h="108585">
                <a:moveTo>
                  <a:pt x="12700" y="44577"/>
                </a:moveTo>
                <a:lnTo>
                  <a:pt x="12446" y="57277"/>
                </a:lnTo>
                <a:lnTo>
                  <a:pt x="36054" y="57519"/>
                </a:lnTo>
                <a:lnTo>
                  <a:pt x="34160" y="56388"/>
                </a:lnTo>
                <a:lnTo>
                  <a:pt x="15748" y="56388"/>
                </a:lnTo>
                <a:lnTo>
                  <a:pt x="15875" y="45466"/>
                </a:lnTo>
                <a:lnTo>
                  <a:pt x="34949" y="45466"/>
                </a:lnTo>
                <a:lnTo>
                  <a:pt x="36088" y="44817"/>
                </a:lnTo>
                <a:lnTo>
                  <a:pt x="12700" y="44577"/>
                </a:lnTo>
                <a:close/>
              </a:path>
              <a:path w="679450" h="108585">
                <a:moveTo>
                  <a:pt x="15875" y="45466"/>
                </a:moveTo>
                <a:lnTo>
                  <a:pt x="15748" y="56388"/>
                </a:lnTo>
                <a:lnTo>
                  <a:pt x="25179" y="51023"/>
                </a:lnTo>
                <a:lnTo>
                  <a:pt x="15875" y="45466"/>
                </a:lnTo>
                <a:close/>
              </a:path>
              <a:path w="679450" h="108585">
                <a:moveTo>
                  <a:pt x="25179" y="51023"/>
                </a:moveTo>
                <a:lnTo>
                  <a:pt x="15748" y="56388"/>
                </a:lnTo>
                <a:lnTo>
                  <a:pt x="34160" y="56388"/>
                </a:lnTo>
                <a:lnTo>
                  <a:pt x="25179" y="51023"/>
                </a:lnTo>
                <a:close/>
              </a:path>
              <a:path w="679450" h="108585">
                <a:moveTo>
                  <a:pt x="34949" y="45466"/>
                </a:moveTo>
                <a:lnTo>
                  <a:pt x="15875" y="45466"/>
                </a:lnTo>
                <a:lnTo>
                  <a:pt x="25179" y="51023"/>
                </a:lnTo>
                <a:lnTo>
                  <a:pt x="34949" y="45466"/>
                </a:lnTo>
                <a:close/>
              </a:path>
              <a:path w="679450" h="108585">
                <a:moveTo>
                  <a:pt x="36511" y="44577"/>
                </a:moveTo>
                <a:lnTo>
                  <a:pt x="12700" y="44577"/>
                </a:lnTo>
                <a:lnTo>
                  <a:pt x="36088" y="44817"/>
                </a:lnTo>
                <a:lnTo>
                  <a:pt x="36511" y="44577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147060" y="3785615"/>
            <a:ext cx="408432" cy="1844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243198" y="3777615"/>
            <a:ext cx="21526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(n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616578" y="4212590"/>
            <a:ext cx="184404" cy="4069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3622421" y="4337080"/>
            <a:ext cx="175260" cy="160655"/>
          </a:xfrm>
          <a:prstGeom prst="rect">
            <a:avLst/>
          </a:prstGeom>
        </p:spPr>
        <p:txBody>
          <a:bodyPr wrap="square" lIns="0" tIns="0" rIns="0" bIns="0" rtlCol="0" vert="vert27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5050" sz="1650" spc="-7">
                <a:latin typeface="Calibri"/>
                <a:cs typeface="Calibri"/>
              </a:rPr>
              <a:t>N</a:t>
            </a:r>
            <a:r>
              <a:rPr dirty="0" smtClean="0" sz="700" spc="0">
                <a:latin typeface="Calibri"/>
                <a:cs typeface="Calibri"/>
              </a:rPr>
              <a:t>2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796410" y="4117847"/>
            <a:ext cx="103377" cy="665479"/>
          </a:xfrm>
          <a:custGeom>
            <a:avLst/>
            <a:gdLst/>
            <a:ahLst/>
            <a:cxnLst/>
            <a:rect l="l" t="t" r="r" b="b"/>
            <a:pathLst>
              <a:path w="103377" h="665479">
                <a:moveTo>
                  <a:pt x="7112" y="569467"/>
                </a:moveTo>
                <a:lnTo>
                  <a:pt x="1015" y="573024"/>
                </a:lnTo>
                <a:lnTo>
                  <a:pt x="0" y="576834"/>
                </a:lnTo>
                <a:lnTo>
                  <a:pt x="51688" y="665479"/>
                </a:lnTo>
                <a:lnTo>
                  <a:pt x="59020" y="652906"/>
                </a:lnTo>
                <a:lnTo>
                  <a:pt x="45338" y="652906"/>
                </a:lnTo>
                <a:lnTo>
                  <a:pt x="45338" y="629484"/>
                </a:lnTo>
                <a:lnTo>
                  <a:pt x="10922" y="570484"/>
                </a:lnTo>
                <a:lnTo>
                  <a:pt x="7112" y="569467"/>
                </a:lnTo>
                <a:close/>
              </a:path>
              <a:path w="103377" h="665479">
                <a:moveTo>
                  <a:pt x="45338" y="629484"/>
                </a:moveTo>
                <a:lnTo>
                  <a:pt x="45338" y="652906"/>
                </a:lnTo>
                <a:lnTo>
                  <a:pt x="58038" y="652906"/>
                </a:lnTo>
                <a:lnTo>
                  <a:pt x="58038" y="649731"/>
                </a:lnTo>
                <a:lnTo>
                  <a:pt x="46227" y="649731"/>
                </a:lnTo>
                <a:lnTo>
                  <a:pt x="51688" y="640370"/>
                </a:lnTo>
                <a:lnTo>
                  <a:pt x="45338" y="629484"/>
                </a:lnTo>
                <a:close/>
              </a:path>
              <a:path w="103377" h="665479">
                <a:moveTo>
                  <a:pt x="96265" y="569467"/>
                </a:moveTo>
                <a:lnTo>
                  <a:pt x="92455" y="570484"/>
                </a:lnTo>
                <a:lnTo>
                  <a:pt x="58038" y="629484"/>
                </a:lnTo>
                <a:lnTo>
                  <a:pt x="58038" y="652906"/>
                </a:lnTo>
                <a:lnTo>
                  <a:pt x="59020" y="652906"/>
                </a:lnTo>
                <a:lnTo>
                  <a:pt x="103377" y="576834"/>
                </a:lnTo>
                <a:lnTo>
                  <a:pt x="102362" y="573024"/>
                </a:lnTo>
                <a:lnTo>
                  <a:pt x="96265" y="569467"/>
                </a:lnTo>
                <a:close/>
              </a:path>
              <a:path w="103377" h="665479">
                <a:moveTo>
                  <a:pt x="51688" y="640370"/>
                </a:moveTo>
                <a:lnTo>
                  <a:pt x="46227" y="649731"/>
                </a:lnTo>
                <a:lnTo>
                  <a:pt x="57150" y="649731"/>
                </a:lnTo>
                <a:lnTo>
                  <a:pt x="51688" y="640370"/>
                </a:lnTo>
                <a:close/>
              </a:path>
              <a:path w="103377" h="665479">
                <a:moveTo>
                  <a:pt x="58038" y="629484"/>
                </a:moveTo>
                <a:lnTo>
                  <a:pt x="51688" y="640370"/>
                </a:lnTo>
                <a:lnTo>
                  <a:pt x="57150" y="649731"/>
                </a:lnTo>
                <a:lnTo>
                  <a:pt x="58038" y="649731"/>
                </a:lnTo>
                <a:lnTo>
                  <a:pt x="58038" y="629484"/>
                </a:lnTo>
                <a:close/>
              </a:path>
              <a:path w="103377" h="665479">
                <a:moveTo>
                  <a:pt x="51688" y="25109"/>
                </a:moveTo>
                <a:lnTo>
                  <a:pt x="45338" y="35995"/>
                </a:lnTo>
                <a:lnTo>
                  <a:pt x="45338" y="629484"/>
                </a:lnTo>
                <a:lnTo>
                  <a:pt x="51688" y="640370"/>
                </a:lnTo>
                <a:lnTo>
                  <a:pt x="58038" y="629484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377" h="665479">
                <a:moveTo>
                  <a:pt x="51688" y="0"/>
                </a:moveTo>
                <a:lnTo>
                  <a:pt x="0" y="88646"/>
                </a:lnTo>
                <a:lnTo>
                  <a:pt x="1015" y="92455"/>
                </a:lnTo>
                <a:lnTo>
                  <a:pt x="7112" y="96012"/>
                </a:lnTo>
                <a:lnTo>
                  <a:pt x="10922" y="94996"/>
                </a:lnTo>
                <a:lnTo>
                  <a:pt x="45338" y="35995"/>
                </a:lnTo>
                <a:lnTo>
                  <a:pt x="45338" y="12573"/>
                </a:lnTo>
                <a:lnTo>
                  <a:pt x="59020" y="12573"/>
                </a:lnTo>
                <a:lnTo>
                  <a:pt x="51688" y="0"/>
                </a:lnTo>
                <a:close/>
              </a:path>
              <a:path w="103377" h="665479">
                <a:moveTo>
                  <a:pt x="59020" y="12573"/>
                </a:moveTo>
                <a:lnTo>
                  <a:pt x="58038" y="12573"/>
                </a:lnTo>
                <a:lnTo>
                  <a:pt x="58038" y="35995"/>
                </a:lnTo>
                <a:lnTo>
                  <a:pt x="92455" y="94996"/>
                </a:lnTo>
                <a:lnTo>
                  <a:pt x="96265" y="96012"/>
                </a:lnTo>
                <a:lnTo>
                  <a:pt x="102362" y="92455"/>
                </a:lnTo>
                <a:lnTo>
                  <a:pt x="103377" y="88646"/>
                </a:lnTo>
                <a:lnTo>
                  <a:pt x="59020" y="12573"/>
                </a:lnTo>
                <a:close/>
              </a:path>
              <a:path w="103377" h="665479">
                <a:moveTo>
                  <a:pt x="58038" y="12573"/>
                </a:moveTo>
                <a:lnTo>
                  <a:pt x="45338" y="12573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7" y="15748"/>
                </a:lnTo>
                <a:lnTo>
                  <a:pt x="58038" y="15748"/>
                </a:lnTo>
                <a:lnTo>
                  <a:pt x="58038" y="12573"/>
                </a:lnTo>
                <a:close/>
              </a:path>
              <a:path w="103377" h="665479">
                <a:moveTo>
                  <a:pt x="58038" y="15748"/>
                </a:moveTo>
                <a:lnTo>
                  <a:pt x="57150" y="15748"/>
                </a:lnTo>
                <a:lnTo>
                  <a:pt x="51688" y="25109"/>
                </a:lnTo>
                <a:lnTo>
                  <a:pt x="58038" y="35995"/>
                </a:lnTo>
                <a:lnTo>
                  <a:pt x="58038" y="15748"/>
                </a:lnTo>
                <a:close/>
              </a:path>
              <a:path w="103377" h="665479">
                <a:moveTo>
                  <a:pt x="57150" y="15748"/>
                </a:moveTo>
                <a:lnTo>
                  <a:pt x="46227" y="15748"/>
                </a:lnTo>
                <a:lnTo>
                  <a:pt x="51688" y="25109"/>
                </a:lnTo>
                <a:lnTo>
                  <a:pt x="57150" y="1574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548640" y="5361432"/>
            <a:ext cx="2895600" cy="138836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1784730" y="7182611"/>
            <a:ext cx="103377" cy="123825"/>
          </a:xfrm>
          <a:custGeom>
            <a:avLst/>
            <a:gdLst/>
            <a:ahLst/>
            <a:cxnLst/>
            <a:rect l="l" t="t" r="r" b="b"/>
            <a:pathLst>
              <a:path w="103377" h="123825">
                <a:moveTo>
                  <a:pt x="51688" y="25109"/>
                </a:moveTo>
                <a:lnTo>
                  <a:pt x="45338" y="35995"/>
                </a:lnTo>
                <a:lnTo>
                  <a:pt x="45338" y="123825"/>
                </a:lnTo>
                <a:lnTo>
                  <a:pt x="58038" y="123825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377" h="123825">
                <a:moveTo>
                  <a:pt x="51688" y="0"/>
                </a:moveTo>
                <a:lnTo>
                  <a:pt x="0" y="88646"/>
                </a:lnTo>
                <a:lnTo>
                  <a:pt x="1016" y="92456"/>
                </a:lnTo>
                <a:lnTo>
                  <a:pt x="7112" y="96012"/>
                </a:lnTo>
                <a:lnTo>
                  <a:pt x="10921" y="94996"/>
                </a:lnTo>
                <a:lnTo>
                  <a:pt x="45338" y="35995"/>
                </a:lnTo>
                <a:lnTo>
                  <a:pt x="45338" y="12573"/>
                </a:lnTo>
                <a:lnTo>
                  <a:pt x="59020" y="12573"/>
                </a:lnTo>
                <a:lnTo>
                  <a:pt x="51688" y="0"/>
                </a:lnTo>
                <a:close/>
              </a:path>
              <a:path w="103377" h="123825">
                <a:moveTo>
                  <a:pt x="59020" y="12573"/>
                </a:moveTo>
                <a:lnTo>
                  <a:pt x="58038" y="12573"/>
                </a:lnTo>
                <a:lnTo>
                  <a:pt x="58038" y="35995"/>
                </a:lnTo>
                <a:lnTo>
                  <a:pt x="92456" y="94996"/>
                </a:lnTo>
                <a:lnTo>
                  <a:pt x="96266" y="96012"/>
                </a:lnTo>
                <a:lnTo>
                  <a:pt x="102362" y="92456"/>
                </a:lnTo>
                <a:lnTo>
                  <a:pt x="103377" y="88646"/>
                </a:lnTo>
                <a:lnTo>
                  <a:pt x="59020" y="12573"/>
                </a:lnTo>
                <a:close/>
              </a:path>
              <a:path w="103377" h="123825">
                <a:moveTo>
                  <a:pt x="58038" y="12573"/>
                </a:moveTo>
                <a:lnTo>
                  <a:pt x="45338" y="12573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7" y="15748"/>
                </a:lnTo>
                <a:lnTo>
                  <a:pt x="58038" y="15748"/>
                </a:lnTo>
                <a:lnTo>
                  <a:pt x="58038" y="12573"/>
                </a:lnTo>
                <a:close/>
              </a:path>
              <a:path w="103377" h="123825">
                <a:moveTo>
                  <a:pt x="58038" y="15748"/>
                </a:moveTo>
                <a:lnTo>
                  <a:pt x="57150" y="15748"/>
                </a:lnTo>
                <a:lnTo>
                  <a:pt x="51688" y="25109"/>
                </a:lnTo>
                <a:lnTo>
                  <a:pt x="58038" y="35995"/>
                </a:lnTo>
                <a:lnTo>
                  <a:pt x="58038" y="15748"/>
                </a:lnTo>
                <a:close/>
              </a:path>
              <a:path w="103377" h="123825">
                <a:moveTo>
                  <a:pt x="57150" y="15748"/>
                </a:moveTo>
                <a:lnTo>
                  <a:pt x="46227" y="15748"/>
                </a:lnTo>
                <a:lnTo>
                  <a:pt x="51688" y="25109"/>
                </a:lnTo>
                <a:lnTo>
                  <a:pt x="57150" y="1574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392551" y="7182611"/>
            <a:ext cx="103377" cy="123825"/>
          </a:xfrm>
          <a:custGeom>
            <a:avLst/>
            <a:gdLst/>
            <a:ahLst/>
            <a:cxnLst/>
            <a:rect l="l" t="t" r="r" b="b"/>
            <a:pathLst>
              <a:path w="103377" h="123825">
                <a:moveTo>
                  <a:pt x="51688" y="25109"/>
                </a:moveTo>
                <a:lnTo>
                  <a:pt x="45338" y="35995"/>
                </a:lnTo>
                <a:lnTo>
                  <a:pt x="45338" y="123825"/>
                </a:lnTo>
                <a:lnTo>
                  <a:pt x="58038" y="123825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377" h="123825">
                <a:moveTo>
                  <a:pt x="51688" y="0"/>
                </a:moveTo>
                <a:lnTo>
                  <a:pt x="0" y="88646"/>
                </a:lnTo>
                <a:lnTo>
                  <a:pt x="1015" y="92456"/>
                </a:lnTo>
                <a:lnTo>
                  <a:pt x="7112" y="96012"/>
                </a:lnTo>
                <a:lnTo>
                  <a:pt x="10922" y="94996"/>
                </a:lnTo>
                <a:lnTo>
                  <a:pt x="45338" y="35995"/>
                </a:lnTo>
                <a:lnTo>
                  <a:pt x="45338" y="12573"/>
                </a:lnTo>
                <a:lnTo>
                  <a:pt x="59020" y="12573"/>
                </a:lnTo>
                <a:lnTo>
                  <a:pt x="51688" y="0"/>
                </a:lnTo>
                <a:close/>
              </a:path>
              <a:path w="103377" h="123825">
                <a:moveTo>
                  <a:pt x="59020" y="12573"/>
                </a:moveTo>
                <a:lnTo>
                  <a:pt x="58038" y="12573"/>
                </a:lnTo>
                <a:lnTo>
                  <a:pt x="58038" y="35995"/>
                </a:lnTo>
                <a:lnTo>
                  <a:pt x="92456" y="94996"/>
                </a:lnTo>
                <a:lnTo>
                  <a:pt x="96265" y="96012"/>
                </a:lnTo>
                <a:lnTo>
                  <a:pt x="102362" y="92456"/>
                </a:lnTo>
                <a:lnTo>
                  <a:pt x="103377" y="88646"/>
                </a:lnTo>
                <a:lnTo>
                  <a:pt x="59020" y="12573"/>
                </a:lnTo>
                <a:close/>
              </a:path>
              <a:path w="103377" h="123825">
                <a:moveTo>
                  <a:pt x="58038" y="12573"/>
                </a:moveTo>
                <a:lnTo>
                  <a:pt x="45338" y="12573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7" y="15748"/>
                </a:lnTo>
                <a:lnTo>
                  <a:pt x="58038" y="15748"/>
                </a:lnTo>
                <a:lnTo>
                  <a:pt x="58038" y="12573"/>
                </a:lnTo>
                <a:close/>
              </a:path>
              <a:path w="103377" h="123825">
                <a:moveTo>
                  <a:pt x="58038" y="15748"/>
                </a:moveTo>
                <a:lnTo>
                  <a:pt x="57150" y="15748"/>
                </a:lnTo>
                <a:lnTo>
                  <a:pt x="51688" y="25109"/>
                </a:lnTo>
                <a:lnTo>
                  <a:pt x="58038" y="35995"/>
                </a:lnTo>
                <a:lnTo>
                  <a:pt x="58038" y="15748"/>
                </a:lnTo>
                <a:close/>
              </a:path>
              <a:path w="103377" h="123825">
                <a:moveTo>
                  <a:pt x="57150" y="15748"/>
                </a:moveTo>
                <a:lnTo>
                  <a:pt x="46227" y="15748"/>
                </a:lnTo>
                <a:lnTo>
                  <a:pt x="51688" y="25109"/>
                </a:lnTo>
                <a:lnTo>
                  <a:pt x="57150" y="1574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75" name="object 7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523240" y="8364906"/>
          <a:ext cx="2271903" cy="4033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414"/>
                <a:gridCol w="286969"/>
                <a:gridCol w="320928"/>
                <a:gridCol w="728332"/>
                <a:gridCol w="487870"/>
                <a:gridCol w="310388"/>
              </a:tblGrid>
              <a:tr h="15925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 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1410"/>
                        </a:lnSpc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0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ts val="1410"/>
                        </a:lnSpc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3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5565">
                        <a:lnSpc>
                          <a:spcPts val="1410"/>
                        </a:lnSpc>
                        <a:tabLst>
                          <a:tab pos="543560" algn="l"/>
                          <a:tab pos="1129030" algn="l"/>
                        </a:tabLst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dirty="0" smtClean="0" sz="1200" spc="-5">
                          <a:latin typeface="Cambria Math"/>
                          <a:cs typeface="Cambria Math"/>
                        </a:rPr>
                        <a:t>1</a:t>
                      </a:r>
                      <a:r>
                        <a:rPr dirty="0" smtClean="0" baseline="2314" sz="1800" spc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2314" sz="1800" spc="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mtClean="0" baseline="25462" sz="1800" spc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25462" sz="1800" spc="0">
                          <a:latin typeface="Cambria Math"/>
                          <a:cs typeface="Cambria Math"/>
                        </a:rPr>
                        <a:t>  </a:t>
                      </a:r>
                      <a:r>
                        <a:rPr dirty="0" smtClean="0" baseline="25462" sz="1800" spc="89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18518" sz="1800" spc="0">
                          <a:latin typeface="Cambria Math"/>
                          <a:cs typeface="Cambria Math"/>
                        </a:rPr>
                        <a:t>2  </a:t>
                      </a:r>
                      <a:r>
                        <a:rPr dirty="0" smtClean="0" baseline="18518" sz="1800" spc="8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25462" sz="1800" spc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25462" sz="1800" spc="0">
                          <a:latin typeface="Cambria Math"/>
                          <a:cs typeface="Cambria Math"/>
                        </a:rPr>
                        <a:t>	</a:t>
                      </a:r>
                      <a:r>
                        <a:rPr dirty="0" smtClean="0" baseline="2314" sz="1800" spc="0">
                          <a:latin typeface="Cambria Math"/>
                          <a:cs typeface="Cambria Math"/>
                        </a:rPr>
                        <a:t> </a:t>
                      </a:r>
                      <a:endParaRPr baseline="2314" sz="18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1410"/>
                        </a:lnSpc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dirty="0" smtClean="0" sz="1200" spc="-5">
                          <a:latin typeface="Cambria Math"/>
                          <a:cs typeface="Cambria Math"/>
                        </a:rPr>
                        <a:t>5</a:t>
                      </a:r>
                      <a:r>
                        <a:rPr dirty="0" smtClean="0" baseline="2314" sz="1800" spc="0">
                          <a:latin typeface="Cambria Math"/>
                          <a:cs typeface="Cambria Math"/>
                        </a:rPr>
                        <a:t> </a:t>
                      </a:r>
                      <a:endParaRPr baseline="2314" sz="18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24409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[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0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002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0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tabLst>
                          <a:tab pos="543560" algn="l"/>
                        </a:tabLst>
                      </a:pPr>
                      <a:r>
                        <a:rPr dirty="0" smtClean="0" baseline="-30092" sz="1800">
                          <a:latin typeface="Cambria Math"/>
                          <a:cs typeface="Cambria Math"/>
                        </a:rPr>
                        <a:t>3 </a:t>
                      </a:r>
                      <a:r>
                        <a:rPr dirty="0" smtClean="0" baseline="-30092" sz="1800" spc="-1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18518" sz="1800" spc="0">
                          <a:latin typeface="Cambria Math"/>
                          <a:cs typeface="Cambria Math"/>
                        </a:rPr>
                        <a:t>]	</a:t>
                      </a:r>
                      <a:r>
                        <a:rPr dirty="0" smtClean="0" sz="1200" spc="0">
                          <a:latin typeface="Cambria Math"/>
                          <a:cs typeface="Cambria Math"/>
                        </a:rPr>
                        <a:t>[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ct val="100000"/>
                        </a:lnSpc>
                        <a:tabLst>
                          <a:tab pos="400685" algn="l"/>
                        </a:tabLst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]	</a:t>
                      </a:r>
                      <a:r>
                        <a:rPr dirty="0" smtClean="0" baseline="-18518" sz="1800">
                          <a:latin typeface="Cambria Math"/>
                          <a:cs typeface="Cambria Math"/>
                        </a:rPr>
                        <a:t>[</a:t>
                      </a:r>
                      <a:endParaRPr baseline="-18518" sz="18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</a:pPr>
                      <a:r>
                        <a:rPr dirty="0" smtClean="0" baseline="-11574" sz="1800" spc="60">
                          <a:latin typeface="Cambria Math"/>
                          <a:cs typeface="Cambria Math"/>
                        </a:rPr>
                        <a:t>6</a:t>
                      </a:r>
                      <a:r>
                        <a:rPr dirty="0" smtClean="0" sz="1200" spc="0">
                          <a:latin typeface="Cambria Math"/>
                          <a:cs typeface="Cambria Math"/>
                        </a:rPr>
                        <a:t>]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64844" y="903985"/>
            <a:ext cx="16129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Wingdings"/>
                <a:cs typeface="Wingdings"/>
              </a:rPr>
              <a:t>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444" y="910143"/>
            <a:ext cx="6244590" cy="3898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3299"/>
              </a:lnSpc>
            </a:pPr>
            <a:r>
              <a:rPr dirty="0" smtClean="0" baseline="4629" sz="1800" b="1" i="1">
                <a:latin typeface="Times New Roman"/>
                <a:cs typeface="Times New Roman"/>
              </a:rPr>
              <a:t>O=</a:t>
            </a:r>
            <a:r>
              <a:rPr dirty="0" smtClean="0" baseline="4629" sz="1800" spc="-15" b="1" i="1">
                <a:latin typeface="Times New Roman"/>
                <a:cs typeface="Times New Roman"/>
              </a:rPr>
              <a:t>O</a:t>
            </a:r>
            <a:r>
              <a:rPr dirty="0" smtClean="0" sz="800" spc="5" b="1" i="1">
                <a:latin typeface="Times New Roman"/>
                <a:cs typeface="Times New Roman"/>
              </a:rPr>
              <a:t>1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+</a:t>
            </a:r>
            <a:r>
              <a:rPr dirty="0" smtClean="0" baseline="4629" sz="1800" spc="-7" b="1" i="1">
                <a:latin typeface="Times New Roman"/>
                <a:cs typeface="Times New Roman"/>
              </a:rPr>
              <a:t>O</a:t>
            </a:r>
            <a:r>
              <a:rPr dirty="0" smtClean="0" sz="800" spc="5" b="1" i="1">
                <a:latin typeface="Times New Roman"/>
                <a:cs typeface="Times New Roman"/>
              </a:rPr>
              <a:t>2</a:t>
            </a:r>
            <a:r>
              <a:rPr dirty="0" smtClean="0" baseline="4629" sz="1800" spc="-7" b="1" i="1">
                <a:latin typeface="Times New Roman"/>
                <a:cs typeface="Times New Roman"/>
              </a:rPr>
              <a:t>-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1=position</a:t>
            </a:r>
            <a:r>
              <a:rPr dirty="0" smtClean="0" baseline="4629" sz="1800" spc="89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of</a:t>
            </a:r>
            <a:r>
              <a:rPr dirty="0" smtClean="0" baseline="4629" sz="1800" spc="97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-7" b="1" i="1">
                <a:latin typeface="Times New Roman"/>
                <a:cs typeface="Times New Roman"/>
              </a:rPr>
              <a:t>c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ursor</a:t>
            </a:r>
            <a:r>
              <a:rPr dirty="0" smtClean="0" baseline="4629" sz="1800" spc="104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in</a:t>
            </a:r>
            <a:r>
              <a:rPr dirty="0" smtClean="0" baseline="4629" sz="1800" spc="112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-7" b="1" i="1">
                <a:latin typeface="Times New Roman"/>
                <a:cs typeface="Times New Roman"/>
              </a:rPr>
              <a:t>y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(n),</a:t>
            </a:r>
            <a:r>
              <a:rPr dirty="0" smtClean="0" baseline="4629" sz="1800" spc="97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wh</a:t>
            </a:r>
            <a:r>
              <a:rPr dirty="0" smtClean="0" baseline="4629" sz="1800" spc="-7" b="1" i="1">
                <a:latin typeface="Times New Roman"/>
                <a:cs typeface="Times New Roman"/>
              </a:rPr>
              <a:t>e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re</a:t>
            </a:r>
            <a:r>
              <a:rPr dirty="0" smtClean="0" baseline="4629" sz="1800" spc="97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22" b="1" i="1">
                <a:latin typeface="Times New Roman"/>
                <a:cs typeface="Times New Roman"/>
              </a:rPr>
              <a:t>O</a:t>
            </a:r>
            <a:r>
              <a:rPr dirty="0" smtClean="0" sz="800" spc="-10" b="1" i="1">
                <a:latin typeface="Times New Roman"/>
                <a:cs typeface="Times New Roman"/>
              </a:rPr>
              <a:t>1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=</a:t>
            </a:r>
            <a:r>
              <a:rPr dirty="0" smtClean="0" baseline="4629" sz="1800" spc="-7" b="1" i="1">
                <a:latin typeface="Times New Roman"/>
                <a:cs typeface="Times New Roman"/>
              </a:rPr>
              <a:t>c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ursor</a:t>
            </a:r>
            <a:r>
              <a:rPr dirty="0" smtClean="0" baseline="4629" sz="1800" spc="104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position</a:t>
            </a:r>
            <a:r>
              <a:rPr dirty="0" smtClean="0" baseline="4629" sz="1800" spc="89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in</a:t>
            </a:r>
            <a:r>
              <a:rPr dirty="0" smtClean="0" baseline="4629" sz="1800" spc="112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h(n)</a:t>
            </a:r>
            <a:r>
              <a:rPr dirty="0" smtClean="0" baseline="4629" sz="1800" spc="104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&amp;</a:t>
            </a:r>
            <a:r>
              <a:rPr dirty="0" smtClean="0" baseline="4629" sz="1800" spc="104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-7" b="1" i="1">
                <a:latin typeface="Times New Roman"/>
                <a:cs typeface="Times New Roman"/>
              </a:rPr>
              <a:t>O</a:t>
            </a:r>
            <a:r>
              <a:rPr dirty="0" smtClean="0" sz="800" spc="5" b="1" i="1">
                <a:latin typeface="Times New Roman"/>
                <a:cs typeface="Times New Roman"/>
              </a:rPr>
              <a:t>2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=</a:t>
            </a:r>
            <a:r>
              <a:rPr dirty="0" smtClean="0" baseline="4629" sz="1800" spc="-7" b="1" i="1">
                <a:latin typeface="Times New Roman"/>
                <a:cs typeface="Times New Roman"/>
              </a:rPr>
              <a:t>c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ursor</a:t>
            </a:r>
            <a:r>
              <a:rPr dirty="0" smtClean="0" baseline="4629" sz="1800" spc="104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posi</a:t>
            </a:r>
            <a:r>
              <a:rPr dirty="0" smtClean="0" baseline="4629" sz="1800" spc="-15" b="1" i="1">
                <a:latin typeface="Times New Roman"/>
                <a:cs typeface="Times New Roman"/>
              </a:rPr>
              <a:t>t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ion</a:t>
            </a:r>
            <a:r>
              <a:rPr dirty="0" smtClean="0" baseline="4629" sz="1800" spc="112" b="1" i="1">
                <a:latin typeface="Times New Roman"/>
                <a:cs typeface="Times New Roman"/>
              </a:rPr>
              <a:t> </a:t>
            </a:r>
            <a:r>
              <a:rPr dirty="0" smtClean="0" baseline="4629" sz="1800" spc="-15" b="1" i="1">
                <a:latin typeface="Times New Roman"/>
                <a:cs typeface="Times New Roman"/>
              </a:rPr>
              <a:t>i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n</a:t>
            </a:r>
            <a:r>
              <a:rPr dirty="0" smtClean="0" baseline="4629" sz="1800" spc="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x(n)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1431290"/>
            <a:ext cx="482536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For pr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0" i="1">
                <a:latin typeface="Times New Roman"/>
                <a:cs typeface="Times New Roman"/>
              </a:rPr>
              <a:t>ious e</a:t>
            </a:r>
            <a:r>
              <a:rPr dirty="0" smtClean="0" sz="1200" spc="-10" i="1">
                <a:latin typeface="Times New Roman"/>
                <a:cs typeface="Times New Roman"/>
              </a:rPr>
              <a:t>x</a:t>
            </a:r>
            <a:r>
              <a:rPr dirty="0" smtClean="0" sz="1200" spc="0" i="1">
                <a:latin typeface="Times New Roman"/>
                <a:cs typeface="Times New Roman"/>
              </a:rPr>
              <a:t>amp</a:t>
            </a:r>
            <a:r>
              <a:rPr dirty="0" smtClean="0" sz="1200" spc="10" i="1">
                <a:latin typeface="Times New Roman"/>
                <a:cs typeface="Times New Roman"/>
              </a:rPr>
              <a:t>l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, </a:t>
            </a:r>
            <a:r>
              <a:rPr dirty="0" smtClean="0" sz="1200" spc="5" i="1">
                <a:latin typeface="Times New Roman"/>
                <a:cs typeface="Times New Roman"/>
              </a:rPr>
              <a:t>O</a:t>
            </a:r>
            <a:r>
              <a:rPr dirty="0" smtClean="0" sz="1200" spc="-10" i="1">
                <a:latin typeface="Times New Roman"/>
                <a:cs typeface="Times New Roman"/>
              </a:rPr>
              <a:t>=</a:t>
            </a:r>
            <a:r>
              <a:rPr dirty="0" smtClean="0" sz="1200" spc="0" i="1">
                <a:latin typeface="Times New Roman"/>
                <a:cs typeface="Times New Roman"/>
              </a:rPr>
              <a:t>2</a:t>
            </a:r>
            <a:r>
              <a:rPr dirty="0" smtClean="0" sz="1200" spc="-10" i="1">
                <a:latin typeface="Times New Roman"/>
                <a:cs typeface="Times New Roman"/>
              </a:rPr>
              <a:t>+</a:t>
            </a:r>
            <a:r>
              <a:rPr dirty="0" smtClean="0" sz="1200" spc="0" i="1">
                <a:latin typeface="Times New Roman"/>
                <a:cs typeface="Times New Roman"/>
              </a:rPr>
              <a:t>3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10" i="1">
                <a:latin typeface="Times New Roman"/>
                <a:cs typeface="Times New Roman"/>
              </a:rPr>
              <a:t>1</a:t>
            </a:r>
            <a:r>
              <a:rPr dirty="0" smtClean="0" sz="1200" spc="-10" i="1">
                <a:latin typeface="Times New Roman"/>
                <a:cs typeface="Times New Roman"/>
              </a:rPr>
              <a:t>=</a:t>
            </a:r>
            <a:r>
              <a:rPr dirty="0" smtClean="0" sz="1200" spc="0" i="1">
                <a:latin typeface="Times New Roman"/>
                <a:cs typeface="Times New Roman"/>
              </a:rPr>
              <a:t>4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ursor position</a:t>
            </a:r>
            <a:r>
              <a:rPr dirty="0" smtClean="0" sz="1200" spc="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in</a:t>
            </a:r>
            <a:r>
              <a:rPr dirty="0" smtClean="0" sz="1200" spc="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y</a:t>
            </a:r>
            <a:r>
              <a:rPr dirty="0" smtClean="0" sz="1200" spc="0" b="1" i="1">
                <a:latin typeface="Times New Roman"/>
                <a:cs typeface="Times New Roman"/>
              </a:rPr>
              <a:t>(n)={2 </a:t>
            </a:r>
            <a:r>
              <a:rPr dirty="0" smtClean="0" sz="1200" spc="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-</a:t>
            </a:r>
            <a:r>
              <a:rPr dirty="0" smtClean="0" sz="1200" spc="0" b="1" i="1">
                <a:latin typeface="Times New Roman"/>
                <a:cs typeface="Times New Roman"/>
              </a:rPr>
              <a:t>1  2  6   </a:t>
            </a:r>
            <a:r>
              <a:rPr dirty="0" smtClean="0" sz="1200" spc="-5" b="1" i="1">
                <a:latin typeface="Times New Roman"/>
                <a:cs typeface="Times New Roman"/>
              </a:rPr>
              <a:t>-</a:t>
            </a:r>
            <a:r>
              <a:rPr dirty="0" smtClean="0" sz="1200" spc="0" b="1" i="1">
                <a:latin typeface="Times New Roman"/>
                <a:cs typeface="Times New Roman"/>
              </a:rPr>
              <a:t>5  6}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878451" y="1623060"/>
            <a:ext cx="103377" cy="167640"/>
          </a:xfrm>
          <a:custGeom>
            <a:avLst/>
            <a:gdLst/>
            <a:ahLst/>
            <a:cxnLst/>
            <a:rect l="l" t="t" r="r" b="b"/>
            <a:pathLst>
              <a:path w="103377" h="167640">
                <a:moveTo>
                  <a:pt x="51688" y="25109"/>
                </a:moveTo>
                <a:lnTo>
                  <a:pt x="45338" y="35995"/>
                </a:lnTo>
                <a:lnTo>
                  <a:pt x="45338" y="167640"/>
                </a:lnTo>
                <a:lnTo>
                  <a:pt x="58038" y="167640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377" h="167640">
                <a:moveTo>
                  <a:pt x="51688" y="0"/>
                </a:moveTo>
                <a:lnTo>
                  <a:pt x="0" y="88646"/>
                </a:lnTo>
                <a:lnTo>
                  <a:pt x="1015" y="92456"/>
                </a:lnTo>
                <a:lnTo>
                  <a:pt x="7112" y="96012"/>
                </a:lnTo>
                <a:lnTo>
                  <a:pt x="10922" y="94996"/>
                </a:lnTo>
                <a:lnTo>
                  <a:pt x="45338" y="35995"/>
                </a:lnTo>
                <a:lnTo>
                  <a:pt x="45338" y="12573"/>
                </a:lnTo>
                <a:lnTo>
                  <a:pt x="59020" y="12573"/>
                </a:lnTo>
                <a:lnTo>
                  <a:pt x="51688" y="0"/>
                </a:lnTo>
                <a:close/>
              </a:path>
              <a:path w="103377" h="167640">
                <a:moveTo>
                  <a:pt x="59020" y="12573"/>
                </a:moveTo>
                <a:lnTo>
                  <a:pt x="58038" y="12573"/>
                </a:lnTo>
                <a:lnTo>
                  <a:pt x="58039" y="35995"/>
                </a:lnTo>
                <a:lnTo>
                  <a:pt x="92456" y="94996"/>
                </a:lnTo>
                <a:lnTo>
                  <a:pt x="96265" y="96012"/>
                </a:lnTo>
                <a:lnTo>
                  <a:pt x="102362" y="92456"/>
                </a:lnTo>
                <a:lnTo>
                  <a:pt x="103377" y="88646"/>
                </a:lnTo>
                <a:lnTo>
                  <a:pt x="59020" y="12573"/>
                </a:lnTo>
                <a:close/>
              </a:path>
              <a:path w="103377" h="167640">
                <a:moveTo>
                  <a:pt x="58038" y="12573"/>
                </a:moveTo>
                <a:lnTo>
                  <a:pt x="45338" y="12573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7" y="15748"/>
                </a:lnTo>
                <a:lnTo>
                  <a:pt x="58038" y="15748"/>
                </a:lnTo>
                <a:lnTo>
                  <a:pt x="58038" y="12573"/>
                </a:lnTo>
                <a:close/>
              </a:path>
              <a:path w="103377" h="167640">
                <a:moveTo>
                  <a:pt x="58038" y="15748"/>
                </a:moveTo>
                <a:lnTo>
                  <a:pt x="57150" y="15748"/>
                </a:lnTo>
                <a:lnTo>
                  <a:pt x="51688" y="25109"/>
                </a:lnTo>
                <a:lnTo>
                  <a:pt x="58039" y="35995"/>
                </a:lnTo>
                <a:lnTo>
                  <a:pt x="58038" y="15748"/>
                </a:lnTo>
                <a:close/>
              </a:path>
              <a:path w="103377" h="167640">
                <a:moveTo>
                  <a:pt x="57150" y="15748"/>
                </a:moveTo>
                <a:lnTo>
                  <a:pt x="46227" y="15748"/>
                </a:lnTo>
                <a:lnTo>
                  <a:pt x="51688" y="25109"/>
                </a:lnTo>
                <a:lnTo>
                  <a:pt x="57150" y="1574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3764276"/>
            <a:ext cx="3979311" cy="5334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073396" y="3948684"/>
            <a:ext cx="458724" cy="1554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35940" y="2088642"/>
            <a:ext cx="6697980" cy="2041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25" b="1">
                <a:latin typeface="Times New Roman"/>
                <a:cs typeface="Times New Roman"/>
              </a:rPr>
              <a:t>Z</a:t>
            </a:r>
            <a:r>
              <a:rPr dirty="0" smtClean="0" sz="1400" spc="0" b="1">
                <a:latin typeface="Times New Roman"/>
                <a:cs typeface="Times New Roman"/>
              </a:rPr>
              <a:t>-Trans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eth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(z)=X(z)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(z)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4.4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fere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ce Eq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pul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ons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6"/>
              </a:spcBef>
            </a:pPr>
            <a:endParaRPr sz="1300"/>
          </a:p>
          <a:p>
            <a:pPr marL="12700" marR="12700">
              <a:lnSpc>
                <a:spcPct val="110800"/>
              </a:lnSpc>
            </a:pPr>
            <a:r>
              <a:rPr dirty="0" smtClean="0" sz="1200">
                <a:latin typeface="Times New Roman"/>
                <a:cs typeface="Times New Roman"/>
              </a:rPr>
              <a:t>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r,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iant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following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4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1864995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…</a:t>
            </a:r>
            <a:r>
              <a:rPr dirty="0" smtClean="0" sz="1100" spc="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4612259"/>
            <a:ext cx="6701790" cy="462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295"/>
              </a:lnSpc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 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ients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2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Equ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 marL="526415">
              <a:lnSpc>
                <a:spcPts val="665"/>
              </a:lnSpc>
              <a:tabLst>
                <a:tab pos="1044575" algn="l"/>
                <a:tab pos="1484630" algn="l"/>
                <a:tab pos="1693545" algn="l"/>
                <a:tab pos="2219960" algn="l"/>
              </a:tabLst>
            </a:pPr>
            <a:r>
              <a:rPr dirty="0" smtClean="0" sz="800">
                <a:latin typeface="Times New Roman"/>
                <a:cs typeface="Times New Roman"/>
              </a:rPr>
              <a:t>1	</a:t>
            </a:r>
            <a:r>
              <a:rPr dirty="0" smtClean="0" sz="800">
                <a:latin typeface="Times New Roman"/>
                <a:cs typeface="Times New Roman"/>
              </a:rPr>
              <a:t>N	</a:t>
            </a:r>
            <a:r>
              <a:rPr dirty="0" smtClean="0" sz="800">
                <a:latin typeface="Times New Roman"/>
                <a:cs typeface="Times New Roman"/>
              </a:rPr>
              <a:t>0	</a:t>
            </a:r>
            <a:r>
              <a:rPr dirty="0" smtClean="0" sz="800">
                <a:latin typeface="Times New Roman"/>
                <a:cs typeface="Times New Roman"/>
              </a:rPr>
              <a:t>1	</a:t>
            </a:r>
            <a:r>
              <a:rPr dirty="0" smtClean="0" sz="800">
                <a:latin typeface="Times New Roman"/>
                <a:cs typeface="Times New Roman"/>
              </a:rPr>
              <a:t>M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mtClean="0" sz="1200">
                <a:latin typeface="Times New Roman"/>
                <a:cs typeface="Times New Roman"/>
              </a:rPr>
              <a:t>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itten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6403273"/>
            <a:ext cx="6701155" cy="1627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800"/>
              </a:lnSpc>
            </a:pPr>
            <a:r>
              <a:rPr dirty="0" smtClean="0" sz="1200">
                <a:latin typeface="Times New Roman"/>
                <a:cs typeface="Times New Roman"/>
              </a:rPr>
              <a:t>Notice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n)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−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1),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−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input 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the p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input 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-10">
                <a:latin typeface="Times New Roman"/>
                <a:cs typeface="Times New Roman"/>
              </a:rPr>
              <a:t>−</a:t>
            </a:r>
            <a:r>
              <a:rPr dirty="0" smtClean="0" sz="1200" spc="0">
                <a:latin typeface="Times New Roman"/>
                <a:cs typeface="Times New Roman"/>
              </a:rPr>
              <a:t>1), . .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 ,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 −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150" b="1">
                <a:latin typeface="Times New Roman"/>
                <a:cs typeface="Times New Roman"/>
              </a:rPr>
              <a:t>E</a:t>
            </a:r>
            <a:r>
              <a:rPr dirty="0" smtClean="0" sz="1150" spc="10" b="1">
                <a:latin typeface="Times New Roman"/>
                <a:cs typeface="Times New Roman"/>
              </a:rPr>
              <a:t>x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le</a:t>
            </a:r>
            <a:r>
              <a:rPr dirty="0" smtClean="0" sz="1150" spc="5" b="1">
                <a:latin typeface="Times New Roman"/>
                <a:cs typeface="Times New Roman"/>
              </a:rPr>
              <a:t>1</a:t>
            </a:r>
            <a:r>
              <a:rPr dirty="0" smtClean="0" sz="1150" spc="0">
                <a:latin typeface="Times New Roman"/>
                <a:cs typeface="Times New Roman"/>
              </a:rPr>
              <a:t>: </a:t>
            </a:r>
            <a:r>
              <a:rPr dirty="0" smtClean="0" sz="1150" spc="-20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en a l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ne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5">
                <a:latin typeface="Times New Roman"/>
                <a:cs typeface="Times New Roman"/>
              </a:rPr>
              <a:t>s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de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cri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ed by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di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erence eq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ati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n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2"/>
              </a:spcBef>
            </a:pPr>
            <a:endParaRPr sz="1200"/>
          </a:p>
          <a:p>
            <a:pPr marL="469900">
              <a:lnSpc>
                <a:spcPct val="100000"/>
              </a:lnSpc>
            </a:pP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(n) = x(n) + 0.5x(n − 1), </a:t>
            </a:r>
            <a:r>
              <a:rPr dirty="0" smtClean="0" sz="1150" spc="-10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ete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mi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 the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non</a:t>
            </a:r>
            <a:r>
              <a:rPr dirty="0" smtClean="0" sz="1150" spc="-10">
                <a:latin typeface="Times New Roman"/>
                <a:cs typeface="Times New Roman"/>
              </a:rPr>
              <a:t>z</a:t>
            </a:r>
            <a:r>
              <a:rPr dirty="0" smtClean="0" sz="1150" spc="0">
                <a:latin typeface="Times New Roman"/>
                <a:cs typeface="Times New Roman"/>
              </a:rPr>
              <a:t>ero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oe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icient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47"/>
              </a:spcBef>
            </a:pPr>
            <a:endParaRPr sz="1400"/>
          </a:p>
          <a:p>
            <a:pPr marL="12700">
              <a:lnSpc>
                <a:spcPts val="126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ol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tio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:</a:t>
            </a:r>
            <a:r>
              <a:rPr dirty="0" smtClean="0" sz="1150" spc="5" b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a. By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compari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g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Equation (</a:t>
            </a:r>
            <a:r>
              <a:rPr dirty="0" smtClean="0" sz="1150" spc="-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), we ha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e, b 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= 1,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 b 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= 0.5</a:t>
            </a:r>
            <a:endParaRPr sz="1150">
              <a:latin typeface="Times New Roman"/>
              <a:cs typeface="Times New Roman"/>
            </a:endParaRPr>
          </a:p>
          <a:p>
            <a:pPr algn="ctr" marL="74930">
              <a:lnSpc>
                <a:spcPts val="640"/>
              </a:lnSpc>
              <a:tabLst>
                <a:tab pos="732155" algn="l"/>
              </a:tabLst>
            </a:pPr>
            <a:r>
              <a:rPr dirty="0" smtClean="0" sz="750">
                <a:latin typeface="Times New Roman"/>
                <a:cs typeface="Times New Roman"/>
              </a:rPr>
              <a:t>0	</a:t>
            </a:r>
            <a:r>
              <a:rPr dirty="0" smtClean="0" sz="750">
                <a:latin typeface="Times New Roman"/>
                <a:cs typeface="Times New Roman"/>
              </a:rPr>
              <a:t>1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20268" y="5273007"/>
            <a:ext cx="4859140" cy="11628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6579107" y="5606796"/>
            <a:ext cx="458724" cy="1554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659118" y="5600572"/>
            <a:ext cx="19748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…</a:t>
            </a:r>
            <a:r>
              <a:rPr dirty="0" smtClean="0" sz="1100" spc="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701155" cy="12833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4745" algn="l"/>
              </a:tabLst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4.5 </a:t>
            </a:r>
            <a:r>
              <a:rPr dirty="0" smtClean="0" sz="1400" spc="-1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epre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nta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 </a:t>
            </a:r>
            <a:r>
              <a:rPr dirty="0" smtClean="0" sz="1400" spc="-2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pul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 indent="152400">
              <a:lnSpc>
                <a:spcPct val="110400"/>
              </a:lnSpc>
              <a:spcBef>
                <a:spcPts val="15"/>
              </a:spcBef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iant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impulse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mpulse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δ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n)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ro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ini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ial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ditions,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pict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igure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δ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n)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h(n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693161"/>
            <a:ext cx="5570220" cy="1678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Exa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 2</a:t>
            </a:r>
            <a:r>
              <a:rPr dirty="0" smtClean="0" sz="1200" spc="0">
                <a:latin typeface="Times New Roman"/>
                <a:cs typeface="Times New Roman"/>
              </a:rPr>
              <a:t>: Given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time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inv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45"/>
              </a:spcBef>
            </a:pP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0.5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0.25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 −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1)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initi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condition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−</a:t>
            </a:r>
            <a:r>
              <a:rPr dirty="0" smtClean="0" sz="1200" spc="0">
                <a:latin typeface="Times New Roman"/>
                <a:cs typeface="Times New Roman"/>
              </a:rPr>
              <a:t>1)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  <a:p>
            <a:pPr marL="155575" indent="-143510">
              <a:lnSpc>
                <a:spcPct val="100000"/>
              </a:lnSpc>
              <a:spcBef>
                <a:spcPts val="145"/>
              </a:spcBef>
              <a:buFont typeface="Times New Roman"/>
              <a:buAutoNum type="alphaLcPeriod"/>
              <a:tabLst>
                <a:tab pos="155575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impulse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 h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0"/>
              </a:spcBef>
              <a:buFont typeface="Times New Roman"/>
              <a:buAutoNum type="alphaLcPeriod"/>
              <a:tabLst>
                <a:tab pos="1651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w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blo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  <a:p>
            <a:pPr marL="155575" indent="-143510">
              <a:lnSpc>
                <a:spcPct val="100000"/>
              </a:lnSpc>
              <a:spcBef>
                <a:spcPts val="155"/>
              </a:spcBef>
              <a:buFont typeface="Times New Roman"/>
              <a:buAutoNum type="alphaLcPeriod"/>
              <a:tabLst>
                <a:tab pos="155575" algn="l"/>
              </a:tabLst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rite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output using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obt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ined impulse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pons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Sol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tion:</a:t>
            </a:r>
            <a:endParaRPr sz="1200">
              <a:latin typeface="Times New Roman"/>
              <a:cs typeface="Times New Roman"/>
            </a:endParaRPr>
          </a:p>
          <a:p>
            <a:pPr marL="241300" marR="12700">
              <a:lnSpc>
                <a:spcPts val="1380"/>
              </a:lnSpc>
              <a:spcBef>
                <a:spcPts val="1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 h(n)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0.5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δ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n)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0.25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δ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 −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1) ,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(0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5, h(</a:t>
            </a:r>
            <a:r>
              <a:rPr dirty="0" smtClean="0" sz="1200" spc="-5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0.25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64307" y="1996467"/>
            <a:ext cx="2040572" cy="65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199388" y="4358646"/>
            <a:ext cx="2392590" cy="4327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584191" y="8548122"/>
            <a:ext cx="2391036" cy="4327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951476" y="8560307"/>
            <a:ext cx="1463039" cy="422148"/>
          </a:xfrm>
          <a:custGeom>
            <a:avLst/>
            <a:gdLst/>
            <a:ahLst/>
            <a:cxnLst/>
            <a:rect l="l" t="t" r="r" b="b"/>
            <a:pathLst>
              <a:path w="1463039" h="422148">
                <a:moveTo>
                  <a:pt x="0" y="422148"/>
                </a:moveTo>
                <a:lnTo>
                  <a:pt x="1463039" y="422148"/>
                </a:lnTo>
                <a:lnTo>
                  <a:pt x="1463039" y="0"/>
                </a:lnTo>
                <a:lnTo>
                  <a:pt x="0" y="0"/>
                </a:lnTo>
                <a:lnTo>
                  <a:pt x="0" y="4221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951476" y="8560307"/>
            <a:ext cx="1463039" cy="422148"/>
          </a:xfrm>
          <a:custGeom>
            <a:avLst/>
            <a:gdLst/>
            <a:ahLst/>
            <a:cxnLst/>
            <a:rect l="l" t="t" r="r" b="b"/>
            <a:pathLst>
              <a:path w="1463039" h="422148">
                <a:moveTo>
                  <a:pt x="0" y="422148"/>
                </a:moveTo>
                <a:lnTo>
                  <a:pt x="1463039" y="422148"/>
                </a:lnTo>
                <a:lnTo>
                  <a:pt x="1463039" y="0"/>
                </a:lnTo>
                <a:lnTo>
                  <a:pt x="0" y="0"/>
                </a:lnTo>
                <a:lnTo>
                  <a:pt x="0" y="4221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956047" y="8610600"/>
            <a:ext cx="1453896" cy="3230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35940" y="5010277"/>
            <a:ext cx="6700520" cy="3782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32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n)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(0)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(1)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 n −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33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>
              <a:lnSpc>
                <a:spcPts val="157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rom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sult,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without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ms,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−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1),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−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orr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nding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ients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ros,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impulse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(n)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finite</a:t>
            </a:r>
            <a:endParaRPr sz="1200">
              <a:latin typeface="Times New Roman"/>
              <a:cs typeface="Times New Roman"/>
            </a:endParaRPr>
          </a:p>
          <a:p>
            <a:pPr algn="ctr" marR="416559">
              <a:lnSpc>
                <a:spcPts val="445"/>
              </a:lnSpc>
              <a:tabLst>
                <a:tab pos="622935" algn="l"/>
              </a:tabLst>
            </a:pPr>
            <a:r>
              <a:rPr dirty="0" smtClean="0" sz="800">
                <a:latin typeface="Times New Roman"/>
                <a:cs typeface="Times New Roman"/>
              </a:rPr>
              <a:t>1	</a:t>
            </a:r>
            <a:r>
              <a:rPr dirty="0" smtClean="0" sz="800">
                <a:latin typeface="Times New Roman"/>
                <a:cs typeface="Times New Roman"/>
              </a:rPr>
              <a:t>N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mtClean="0" sz="1200">
                <a:latin typeface="Times New Roman"/>
                <a:cs typeface="Times New Roman"/>
              </a:rPr>
              <a:t>number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rms.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this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ite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pulse 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1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ponse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</a:t>
            </a:r>
            <a:r>
              <a:rPr dirty="0" smtClean="0" sz="1200" spc="-20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IR)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sy</a:t>
            </a:r>
            <a:r>
              <a:rPr dirty="0" smtClean="0" sz="1200" spc="1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te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ct val="1100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press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2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iant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impulse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inputs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  <a:tabLst>
                <a:tab pos="4833620" algn="l"/>
              </a:tabLst>
            </a:pP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 . .. 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−</a:t>
            </a:r>
            <a:r>
              <a:rPr dirty="0" smtClean="0" sz="1200" spc="0">
                <a:latin typeface="Times New Roman"/>
                <a:cs typeface="Times New Roman"/>
              </a:rPr>
              <a:t>1) 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(n+ 1) +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h(0)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(1)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-10">
                <a:latin typeface="Times New Roman"/>
                <a:cs typeface="Times New Roman"/>
              </a:rPr>
              <a:t>−</a:t>
            </a:r>
            <a:r>
              <a:rPr dirty="0" smtClean="0" sz="1200" spc="0">
                <a:latin typeface="Times New Roman"/>
                <a:cs typeface="Times New Roman"/>
              </a:rPr>
              <a:t>1)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</a:t>
            </a:r>
            <a:r>
              <a:rPr dirty="0" smtClean="0" sz="1200" spc="5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-10">
                <a:latin typeface="Times New Roman"/>
                <a:cs typeface="Times New Roman"/>
              </a:rPr>
              <a:t>−</a:t>
            </a:r>
            <a:r>
              <a:rPr dirty="0" smtClean="0" sz="1200" spc="0">
                <a:latin typeface="Times New Roman"/>
                <a:cs typeface="Times New Roman"/>
              </a:rPr>
              <a:t>2) +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 . . ..	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j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mtClean="0" sz="1200">
                <a:latin typeface="Times New Roman"/>
                <a:cs typeface="Times New Roman"/>
              </a:rPr>
              <a:t>Equ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(j) is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the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digital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on</a:t>
            </a:r>
            <a:r>
              <a:rPr dirty="0" smtClean="0" sz="1200" spc="-5" b="1" i="1">
                <a:latin typeface="Times New Roman"/>
                <a:cs typeface="Times New Roman"/>
              </a:rPr>
              <a:t>v</a:t>
            </a:r>
            <a:r>
              <a:rPr dirty="0" smtClean="0" sz="1200" spc="0" b="1" i="1">
                <a:latin typeface="Times New Roman"/>
                <a:cs typeface="Times New Roman"/>
              </a:rPr>
              <a:t>ol</a:t>
            </a:r>
            <a:r>
              <a:rPr dirty="0" smtClean="0" sz="1200" spc="5" b="1" i="1">
                <a:latin typeface="Times New Roman"/>
                <a:cs typeface="Times New Roman"/>
              </a:rPr>
              <a:t>u</a:t>
            </a:r>
            <a:r>
              <a:rPr dirty="0" smtClean="0" sz="1200" spc="0" b="1" i="1">
                <a:latin typeface="Times New Roman"/>
                <a:cs typeface="Times New Roman"/>
              </a:rPr>
              <a:t>ti</a:t>
            </a:r>
            <a:r>
              <a:rPr dirty="0" smtClean="0" sz="1200" spc="-15" b="1" i="1">
                <a:latin typeface="Times New Roman"/>
                <a:cs typeface="Times New Roman"/>
              </a:rPr>
              <a:t>o</a:t>
            </a:r>
            <a:r>
              <a:rPr dirty="0" smtClean="0" sz="1200" spc="0" b="1" i="1">
                <a:latin typeface="Times New Roman"/>
                <a:cs typeface="Times New Roman"/>
              </a:rPr>
              <a:t>n s</a:t>
            </a:r>
            <a:r>
              <a:rPr dirty="0" smtClean="0" sz="1200" spc="-10" b="1" i="1">
                <a:latin typeface="Times New Roman"/>
                <a:cs typeface="Times New Roman"/>
              </a:rPr>
              <a:t>u</a:t>
            </a:r>
            <a:r>
              <a:rPr dirty="0" smtClean="0" sz="1200" spc="0" b="1" i="1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27"/>
              </a:spcBef>
            </a:pPr>
            <a:endParaRPr sz="1200"/>
          </a:p>
          <a:p>
            <a:pPr marL="12700" marR="13335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Exa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</a:t>
            </a:r>
            <a:r>
              <a:rPr dirty="0" smtClean="0" sz="1200" spc="125" b="1">
                <a:latin typeface="Times New Roman"/>
                <a:cs typeface="Times New Roman"/>
              </a:rPr>
              <a:t> </a:t>
            </a:r>
            <a:r>
              <a:rPr dirty="0" smtClean="0" sz="1200" spc="10" b="1">
                <a:latin typeface="Times New Roman"/>
                <a:cs typeface="Times New Roman"/>
              </a:rPr>
              <a:t>3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tems,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find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imp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lse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sponse,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draw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block</a:t>
            </a:r>
            <a:r>
              <a:rPr dirty="0" smtClean="0" sz="1200" spc="0">
                <a:latin typeface="Times New Roman"/>
                <a:cs typeface="Times New Roman"/>
              </a:rPr>
              <a:t> dia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55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=</a:t>
            </a:r>
            <a:r>
              <a:rPr dirty="0" smtClean="0" sz="1200" spc="-5">
                <a:latin typeface="Arial"/>
                <a:cs typeface="Arial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Arial"/>
                <a:cs typeface="Arial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10)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mtClean="0" sz="1200">
                <a:latin typeface="Times New Roman"/>
                <a:cs typeface="Times New Roman"/>
              </a:rPr>
              <a:t>b.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=</a:t>
            </a:r>
            <a:r>
              <a:rPr dirty="0" smtClean="0" sz="1200" spc="-5">
                <a:latin typeface="Arial"/>
                <a:cs typeface="Arial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0">
                <a:latin typeface="Arial"/>
                <a:cs typeface="Arial"/>
              </a:rPr>
              <a:t>-</a:t>
            </a:r>
            <a:r>
              <a:rPr dirty="0" smtClean="0" sz="1200" spc="-5">
                <a:latin typeface="Arial"/>
                <a:cs typeface="Arial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Sol: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 h(n)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δ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 −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) , wh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)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h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n)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r" marR="106553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(</a:t>
            </a:r>
            <a:r>
              <a:rPr dirty="0" smtClean="0" sz="1100" spc="-10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)=</a:t>
            </a:r>
            <a:r>
              <a:rPr dirty="0" smtClean="0" sz="1100" spc="-5">
                <a:latin typeface="Calibri"/>
                <a:cs typeface="Calibri"/>
              </a:rPr>
              <a:t>5</a:t>
            </a:r>
            <a:r>
              <a:rPr dirty="0" smtClean="0" sz="1100" spc="0">
                <a:latin typeface="Cambria Math"/>
                <a:cs typeface="Cambria Math"/>
              </a:rPr>
              <a:t>𝛿</a:t>
            </a:r>
            <a:r>
              <a:rPr dirty="0" smtClean="0" sz="1100" spc="-5">
                <a:latin typeface="Cambria Math"/>
                <a:cs typeface="Cambria Math"/>
              </a:rPr>
              <a:t>(</a:t>
            </a:r>
            <a:r>
              <a:rPr dirty="0" smtClean="0" sz="1100" spc="0">
                <a:latin typeface="Cambria Math"/>
                <a:cs typeface="Cambria Math"/>
              </a:rPr>
              <a:t>𝑛−</a:t>
            </a:r>
            <a:r>
              <a:rPr dirty="0" smtClean="0" sz="1100" spc="-5">
                <a:latin typeface="Cambria Math"/>
                <a:cs typeface="Cambria Math"/>
              </a:rPr>
              <a:t> 10</a:t>
            </a:r>
            <a:r>
              <a:rPr dirty="0" smtClean="0" sz="1100" spc="0">
                <a:latin typeface="Cambria Math"/>
                <a:cs typeface="Cambria Math"/>
              </a:rPr>
              <a:t>)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1202690"/>
            <a:ext cx="461581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H.W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: Compute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onvolution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y(n)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= x(n) * h(</a:t>
            </a:r>
            <a:r>
              <a:rPr dirty="0" smtClean="0" sz="1200" spc="-10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)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8640" y="1519427"/>
            <a:ext cx="3788664" cy="35981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3530727"/>
            <a:ext cx="461454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4.2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ck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iag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epre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of </a:t>
            </a:r>
            <a:r>
              <a:rPr dirty="0" smtClean="0" sz="1400" spc="-2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ret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Ti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Sy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8640" y="979932"/>
            <a:ext cx="6152388" cy="7955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640" y="1975104"/>
            <a:ext cx="5369052" cy="1197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52627" y="3919728"/>
            <a:ext cx="6533388" cy="6309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98931" y="4747259"/>
            <a:ext cx="6672072" cy="25024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7511795"/>
            <a:ext cx="6670548" cy="11704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48640" y="914400"/>
            <a:ext cx="6670548" cy="2107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48640" y="3393947"/>
            <a:ext cx="6670548" cy="26410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640" y="6195059"/>
            <a:ext cx="6670548" cy="22677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966459" y="3429000"/>
            <a:ext cx="560832" cy="147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5508" y="3422522"/>
            <a:ext cx="6672580" cy="872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935355">
              <a:lnSpc>
                <a:spcPct val="100000"/>
              </a:lnSpc>
            </a:pPr>
            <a:r>
              <a:rPr dirty="0" smtClean="0" sz="1100" spc="5">
                <a:latin typeface="Calibri"/>
                <a:cs typeface="Calibri"/>
              </a:rPr>
              <a:t>…</a:t>
            </a:r>
            <a:r>
              <a:rPr dirty="0" smtClean="0" sz="1100" spc="0">
                <a:latin typeface="Calibri"/>
                <a:cs typeface="Calibri"/>
              </a:rPr>
              <a:t>. 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35508" y="2575560"/>
            <a:ext cx="6672072" cy="1719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04444" y="818388"/>
            <a:ext cx="6670548" cy="16017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043939" y="4703064"/>
            <a:ext cx="5369052" cy="36423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1445"/>
            <a:ext cx="6701155" cy="9124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4.3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spo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se Of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isc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LTI Sy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onv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ut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um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0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A</a:t>
            </a:r>
            <a:r>
              <a:rPr dirty="0" smtClean="0" sz="1150" spc="0" b="1">
                <a:latin typeface="Times New Roman"/>
                <a:cs typeface="Times New Roman"/>
              </a:rPr>
              <a:t>. </a:t>
            </a:r>
            <a:r>
              <a:rPr dirty="0" smtClean="0" sz="1150" spc="-5" b="1">
                <a:latin typeface="Times New Roman"/>
                <a:cs typeface="Times New Roman"/>
              </a:rPr>
              <a:t>I</a:t>
            </a:r>
            <a:r>
              <a:rPr dirty="0" smtClean="0" sz="1150" spc="0" b="1">
                <a:latin typeface="Times New Roman"/>
                <a:cs typeface="Times New Roman"/>
              </a:rPr>
              <a:t>m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l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e </a:t>
            </a:r>
            <a:r>
              <a:rPr dirty="0" smtClean="0" sz="1150" spc="-5" b="1">
                <a:latin typeface="Times New Roman"/>
                <a:cs typeface="Times New Roman"/>
              </a:rPr>
              <a:t>R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o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e:</a:t>
            </a:r>
            <a:endParaRPr sz="1150">
              <a:latin typeface="Times New Roman"/>
              <a:cs typeface="Times New Roman"/>
            </a:endParaRPr>
          </a:p>
          <a:p>
            <a:pPr marL="12700" marR="12700">
              <a:lnSpc>
                <a:spcPts val="1370"/>
              </a:lnSpc>
              <a:spcBef>
                <a:spcPts val="65"/>
              </a:spcBef>
            </a:pPr>
            <a:r>
              <a:rPr dirty="0" smtClean="0" sz="1150">
                <a:latin typeface="Times New Roman"/>
                <a:cs typeface="Times New Roman"/>
              </a:rPr>
              <a:t>The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mpul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pon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(or</a:t>
            </a:r>
            <a:r>
              <a:rPr dirty="0" smtClean="0" sz="1150" spc="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unit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am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le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pon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e)</a:t>
            </a:r>
            <a:r>
              <a:rPr dirty="0" smtClean="0" sz="1150" spc="65">
                <a:latin typeface="Times New Roman"/>
                <a:cs typeface="Times New Roman"/>
              </a:rPr>
              <a:t> </a:t>
            </a:r>
            <a:r>
              <a:rPr dirty="0" smtClean="0" sz="1250" spc="-10">
                <a:latin typeface="Times New Roman"/>
                <a:cs typeface="Times New Roman"/>
              </a:rPr>
              <a:t>h</a:t>
            </a:r>
            <a:r>
              <a:rPr dirty="0" smtClean="0" sz="1250" spc="-15">
                <a:latin typeface="Times New Roman"/>
                <a:cs typeface="Times New Roman"/>
              </a:rPr>
              <a:t>[</a:t>
            </a:r>
            <a:r>
              <a:rPr dirty="0" smtClean="0" sz="1250" spc="-10">
                <a:latin typeface="Times New Roman"/>
                <a:cs typeface="Times New Roman"/>
              </a:rPr>
              <a:t>n]</a:t>
            </a:r>
            <a:r>
              <a:rPr dirty="0" smtClean="0" sz="1250" spc="25">
                <a:latin typeface="Times New Roman"/>
                <a:cs typeface="Times New Roman"/>
              </a:rPr>
              <a:t> </a:t>
            </a:r>
            <a:r>
              <a:rPr dirty="0" smtClean="0" sz="1150" spc="10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f</a:t>
            </a:r>
            <a:r>
              <a:rPr dirty="0" smtClean="0" sz="1150" spc="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cret</a:t>
            </a:r>
            <a:r>
              <a:rPr dirty="0" smtClean="0" sz="1150" spc="15">
                <a:latin typeface="Times New Roman"/>
                <a:cs typeface="Times New Roman"/>
              </a:rPr>
              <a:t>e</a:t>
            </a:r>
            <a:r>
              <a:rPr dirty="0" smtClean="0" sz="1150" spc="-15">
                <a:latin typeface="Times New Roman"/>
                <a:cs typeface="Times New Roman"/>
              </a:rPr>
              <a:t>-</a:t>
            </a:r>
            <a:r>
              <a:rPr dirty="0" smtClean="0" sz="1150" spc="0">
                <a:latin typeface="Times New Roman"/>
                <a:cs typeface="Times New Roman"/>
              </a:rPr>
              <a:t>ti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TI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(repre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ted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by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T</a:t>
            </a:r>
            <a:r>
              <a:rPr dirty="0" smtClean="0" sz="1150" spc="0" b="1">
                <a:latin typeface="Times New Roman"/>
                <a:cs typeface="Times New Roman"/>
              </a:rPr>
              <a:t>)</a:t>
            </a:r>
            <a:r>
              <a:rPr dirty="0" smtClean="0" sz="1150" spc="45" b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ined</a:t>
            </a:r>
            <a:r>
              <a:rPr dirty="0" smtClean="0" sz="1150" spc="0">
                <a:latin typeface="Times New Roman"/>
                <a:cs typeface="Times New Roman"/>
              </a:rPr>
              <a:t> to be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pon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 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hen the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input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Cambria Math"/>
                <a:cs typeface="Cambria Math"/>
              </a:rPr>
              <a:t>𝛿</a:t>
            </a:r>
            <a:r>
              <a:rPr dirty="0" smtClean="0" sz="1150" spc="0">
                <a:latin typeface="Times New Roman"/>
                <a:cs typeface="Times New Roman"/>
              </a:rPr>
              <a:t>[n], th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 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292350"/>
            <a:ext cx="2222500" cy="368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B. </a:t>
            </a:r>
            <a:r>
              <a:rPr dirty="0" smtClean="0" sz="1150" spc="-5" b="1">
                <a:latin typeface="Times New Roman"/>
                <a:cs typeface="Times New Roman"/>
              </a:rPr>
              <a:t>R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o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e to an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A</a:t>
            </a:r>
            <a:r>
              <a:rPr dirty="0" smtClean="0" sz="1150" spc="0" b="1">
                <a:latin typeface="Times New Roman"/>
                <a:cs typeface="Times New Roman"/>
              </a:rPr>
              <a:t>r</a:t>
            </a:r>
            <a:r>
              <a:rPr dirty="0" smtClean="0" sz="1150" spc="-5" b="1">
                <a:latin typeface="Times New Roman"/>
                <a:cs typeface="Times New Roman"/>
              </a:rPr>
              <a:t>b</a:t>
            </a:r>
            <a:r>
              <a:rPr dirty="0" smtClean="0" sz="1150" spc="0" b="1">
                <a:latin typeface="Times New Roman"/>
                <a:cs typeface="Times New Roman"/>
              </a:rPr>
              <a:t>it</a:t>
            </a:r>
            <a:r>
              <a:rPr dirty="0" smtClean="0" sz="1150" spc="-10" b="1">
                <a:latin typeface="Times New Roman"/>
                <a:cs typeface="Times New Roman"/>
              </a:rPr>
              <a:t>r</a:t>
            </a:r>
            <a:r>
              <a:rPr dirty="0" smtClean="0" sz="1150" spc="0" b="1">
                <a:latin typeface="Times New Roman"/>
                <a:cs typeface="Times New Roman"/>
              </a:rPr>
              <a:t>ary </a:t>
            </a:r>
            <a:r>
              <a:rPr dirty="0" smtClean="0" sz="1150" spc="-5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t: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dirty="0" smtClean="0" sz="1150">
                <a:latin typeface="Times New Roman"/>
                <a:cs typeface="Times New Roman"/>
              </a:rPr>
              <a:t>the in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ut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n]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can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xp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ed as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3283331"/>
            <a:ext cx="61118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ince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lin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ar,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pon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3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y[n]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to an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arb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trary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input</a:t>
            </a:r>
            <a:r>
              <a:rPr dirty="0" smtClean="0" sz="1150" spc="2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x[n]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can be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exp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ed as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543933"/>
            <a:ext cx="256095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ince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tem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ti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2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-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ariant,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06395" y="1932432"/>
            <a:ext cx="1136904" cy="2971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819400" y="2718816"/>
            <a:ext cx="1658112" cy="4251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620268" y="3669791"/>
            <a:ext cx="3035808" cy="7117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203704" y="4931664"/>
            <a:ext cx="1612392" cy="277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872995" y="5439155"/>
            <a:ext cx="1943100" cy="4815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556759" y="5590032"/>
            <a:ext cx="537972" cy="1539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840992" y="6696456"/>
            <a:ext cx="2636520" cy="4236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033771" y="6847331"/>
            <a:ext cx="536448" cy="1539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35940" y="5204078"/>
            <a:ext cx="6698615" cy="2505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757545">
              <a:lnSpc>
                <a:spcPct val="100000"/>
              </a:lnSpc>
            </a:pPr>
            <a:r>
              <a:rPr dirty="0" smtClean="0" sz="1150" spc="10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ub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titutin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0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ctr" marL="178308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…   k</a:t>
            </a:r>
            <a:endParaRPr sz="11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71"/>
              </a:spcBef>
            </a:pPr>
            <a:endParaRPr sz="1200"/>
          </a:p>
          <a:p>
            <a:pPr algn="just" marL="12700" marR="531114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C.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onvol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tion </a:t>
            </a:r>
            <a:r>
              <a:rPr dirty="0" smtClean="0" sz="1200" spc="-1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algn="just" marL="12700" marR="1739264">
              <a:lnSpc>
                <a:spcPts val="1370"/>
              </a:lnSpc>
            </a:pPr>
            <a:r>
              <a:rPr dirty="0" smtClean="0" sz="1200">
                <a:latin typeface="Times New Roman"/>
                <a:cs typeface="Times New Roman"/>
              </a:rPr>
              <a:t>Equ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0" b="1">
                <a:latin typeface="Times New Roman"/>
                <a:cs typeface="Times New Roman"/>
              </a:rPr>
              <a:t>(k)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onvol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tion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0" b="1">
                <a:latin typeface="Times New Roman"/>
                <a:cs typeface="Times New Roman"/>
              </a:rPr>
              <a:t>x[n]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0" b="1">
                <a:latin typeface="Times New Roman"/>
                <a:cs typeface="Times New Roman"/>
              </a:rPr>
              <a:t>h[n]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ted 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1882775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…   j</a:t>
            </a:r>
            <a:endParaRPr sz="1100">
              <a:latin typeface="Calibri"/>
              <a:cs typeface="Calibri"/>
            </a:endParaRPr>
          </a:p>
          <a:p>
            <a:pPr>
              <a:lnSpc>
                <a:spcPts val="1300"/>
              </a:lnSpc>
              <a:spcBef>
                <a:spcPts val="16"/>
              </a:spcBef>
            </a:pPr>
            <a:endParaRPr sz="1300"/>
          </a:p>
          <a:p>
            <a:pPr algn="just" marL="12700" marR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Equ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(j)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ommonly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onvolution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sum.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Thus,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we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fund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sult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</a:t>
            </a:r>
            <a:r>
              <a:rPr dirty="0" smtClean="0" sz="1200" spc="0">
                <a:latin typeface="Times New Roman"/>
                <a:cs typeface="Times New Roman"/>
              </a:rPr>
              <a:t> 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onvolution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]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impulse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n]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stem. The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15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ure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illu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ates</a:t>
            </a:r>
            <a:r>
              <a:rPr dirty="0" smtClean="0" sz="1150" spc="-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15">
                <a:latin typeface="Times New Roman"/>
                <a:cs typeface="Times New Roman"/>
              </a:rPr>
              <a:t>e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inition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imp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 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pon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n]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el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tion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p of </a:t>
            </a:r>
            <a:r>
              <a:rPr dirty="0" smtClean="0" sz="1100" spc="0">
                <a:latin typeface="Times New Roman"/>
                <a:cs typeface="Times New Roman"/>
              </a:rPr>
              <a:t>Eq.</a:t>
            </a:r>
            <a:r>
              <a:rPr dirty="0" smtClean="0" sz="11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(i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00072" y="7968995"/>
            <a:ext cx="3246120" cy="9585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699250" cy="20440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4745" algn="l"/>
              </a:tabLst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pert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the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ut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 indent="114300">
              <a:lnSpc>
                <a:spcPts val="1380"/>
              </a:lnSpc>
              <a:spcBef>
                <a:spcPts val="5"/>
              </a:spcBef>
            </a:pPr>
            <a:r>
              <a:rPr dirty="0" smtClean="0" sz="1200">
                <a:latin typeface="Times New Roman"/>
                <a:cs typeface="Times New Roman"/>
              </a:rPr>
              <a:t>Convolution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nd,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number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import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including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ommutative,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ssoci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distributive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finitions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rp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tations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these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summa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1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150" b="1" i="1">
                <a:latin typeface="Times New Roman"/>
                <a:cs typeface="Times New Roman"/>
              </a:rPr>
              <a:t>1 . Com</a:t>
            </a:r>
            <a:r>
              <a:rPr dirty="0" smtClean="0" sz="1150" spc="5" b="1" i="1">
                <a:latin typeface="Times New Roman"/>
                <a:cs typeface="Times New Roman"/>
              </a:rPr>
              <a:t>m</a:t>
            </a:r>
            <a:r>
              <a:rPr dirty="0" smtClean="0" sz="1150" spc="-5" b="1" i="1">
                <a:latin typeface="Times New Roman"/>
                <a:cs typeface="Times New Roman"/>
              </a:rPr>
              <a:t>u</a:t>
            </a:r>
            <a:r>
              <a:rPr dirty="0" smtClean="0" sz="1150" spc="0" b="1" i="1">
                <a:latin typeface="Times New Roman"/>
                <a:cs typeface="Times New Roman"/>
              </a:rPr>
              <a:t>t</a:t>
            </a:r>
            <a:r>
              <a:rPr dirty="0" smtClean="0" sz="1150" spc="-15" b="1" i="1">
                <a:latin typeface="Times New Roman"/>
                <a:cs typeface="Times New Roman"/>
              </a:rPr>
              <a:t>a</a:t>
            </a:r>
            <a:r>
              <a:rPr dirty="0" smtClean="0" sz="1150" spc="0" b="1" i="1">
                <a:latin typeface="Times New Roman"/>
                <a:cs typeface="Times New Roman"/>
              </a:rPr>
              <a:t>t</a:t>
            </a:r>
            <a:r>
              <a:rPr dirty="0" smtClean="0" sz="1150" spc="-10" b="1" i="1">
                <a:latin typeface="Times New Roman"/>
                <a:cs typeface="Times New Roman"/>
              </a:rPr>
              <a:t>i</a:t>
            </a:r>
            <a:r>
              <a:rPr dirty="0" smtClean="0" sz="1150" spc="0" b="1" i="1">
                <a:latin typeface="Times New Roman"/>
                <a:cs typeface="Times New Roman"/>
              </a:rPr>
              <a:t>ve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8"/>
              </a:spcBef>
            </a:pPr>
            <a:endParaRPr sz="1100"/>
          </a:p>
          <a:p>
            <a:pPr marL="12700" marR="407034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ommutative p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that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in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two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onvolved is not import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nt.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them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the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mut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144647"/>
            <a:ext cx="6696709" cy="11918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905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this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w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th unit sample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 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input h(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is illustr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.8(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1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2. </a:t>
            </a:r>
            <a:r>
              <a:rPr dirty="0" smtClean="0" sz="1150" b="1" i="1">
                <a:latin typeface="Times New Roman"/>
                <a:cs typeface="Times New Roman"/>
              </a:rPr>
              <a:t>A</a:t>
            </a:r>
            <a:r>
              <a:rPr dirty="0" smtClean="0" sz="1150" spc="-5" b="1" i="1">
                <a:latin typeface="Times New Roman"/>
                <a:cs typeface="Times New Roman"/>
              </a:rPr>
              <a:t>s</a:t>
            </a:r>
            <a:r>
              <a:rPr dirty="0" smtClean="0" sz="1150" spc="-5" b="1" i="1">
                <a:latin typeface="Times New Roman"/>
                <a:cs typeface="Times New Roman"/>
              </a:rPr>
              <a:t>s</a:t>
            </a:r>
            <a:r>
              <a:rPr dirty="0" smtClean="0" sz="1150" spc="0" b="1" i="1">
                <a:latin typeface="Times New Roman"/>
                <a:cs typeface="Times New Roman"/>
              </a:rPr>
              <a:t>ociat</a:t>
            </a:r>
            <a:r>
              <a:rPr dirty="0" smtClean="0" sz="1150" spc="-10" b="1" i="1">
                <a:latin typeface="Times New Roman"/>
                <a:cs typeface="Times New Roman"/>
              </a:rPr>
              <a:t>i</a:t>
            </a:r>
            <a:r>
              <a:rPr dirty="0" smtClean="0" sz="1150" spc="0" b="1" i="1">
                <a:latin typeface="Times New Roman"/>
                <a:cs typeface="Times New Roman"/>
              </a:rPr>
              <a:t>ve: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1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onvolution ope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tisfi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the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ssoci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5025456"/>
            <a:ext cx="6701790" cy="532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96700"/>
              </a:lnSpc>
            </a:pPr>
            <a:r>
              <a:rPr dirty="0" smtClean="0" baseline="4629" sz="1800">
                <a:latin typeface="Times New Roman"/>
                <a:cs typeface="Times New Roman"/>
              </a:rPr>
              <a:t>the</a:t>
            </a:r>
            <a:r>
              <a:rPr dirty="0" smtClean="0" baseline="4629" sz="1800" spc="97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ssoci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tive</a:t>
            </a:r>
            <a:r>
              <a:rPr dirty="0" smtClean="0" baseline="4629" sz="1800" spc="97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pro</a:t>
            </a:r>
            <a:r>
              <a:rPr dirty="0" smtClean="0" baseline="4629" sz="1800" spc="7">
                <a:latin typeface="Times New Roman"/>
                <a:cs typeface="Times New Roman"/>
              </a:rPr>
              <a:t>p</a:t>
            </a:r>
            <a:r>
              <a:rPr dirty="0" smtClean="0" baseline="4629" sz="1800" spc="-7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r</a:t>
            </a:r>
            <a:r>
              <a:rPr dirty="0" smtClean="0" baseline="4629" sz="1800" spc="30">
                <a:latin typeface="Times New Roman"/>
                <a:cs typeface="Times New Roman"/>
              </a:rPr>
              <a:t>t</a:t>
            </a:r>
            <a:r>
              <a:rPr dirty="0" smtClean="0" baseline="4629" sz="1800" spc="0">
                <a:latin typeface="Times New Roman"/>
                <a:cs typeface="Times New Roman"/>
              </a:rPr>
              <a:t>y</a:t>
            </a:r>
            <a:r>
              <a:rPr dirty="0" smtClean="0" baseline="4629" sz="1800" spc="82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stat</a:t>
            </a:r>
            <a:r>
              <a:rPr dirty="0" smtClean="0" baseline="4629" sz="1800" spc="-7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s</a:t>
            </a:r>
            <a:r>
              <a:rPr dirty="0" smtClean="0" baseline="4629" sz="1800" spc="104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that</a:t>
            </a:r>
            <a:r>
              <a:rPr dirty="0" smtClean="0" baseline="4629" sz="1800" spc="104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if</a:t>
            </a:r>
            <a:r>
              <a:rPr dirty="0" smtClean="0" baseline="4629" sz="1800" spc="127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two</a:t>
            </a:r>
            <a:r>
              <a:rPr dirty="0" smtClean="0" baseline="4629" sz="1800" spc="104">
                <a:latin typeface="Times New Roman"/>
                <a:cs typeface="Times New Roman"/>
              </a:rPr>
              <a:t> </a:t>
            </a:r>
            <a:r>
              <a:rPr dirty="0" smtClean="0" baseline="4629" sz="1800" spc="30">
                <a:latin typeface="Times New Roman"/>
                <a:cs typeface="Times New Roman"/>
              </a:rPr>
              <a:t>s</a:t>
            </a:r>
            <a:r>
              <a:rPr dirty="0" smtClean="0" baseline="4629" sz="1800" spc="-37">
                <a:latin typeface="Times New Roman"/>
                <a:cs typeface="Times New Roman"/>
              </a:rPr>
              <a:t>y</a:t>
            </a:r>
            <a:r>
              <a:rPr dirty="0" smtClean="0" baseline="4629" sz="1800" spc="0">
                <a:latin typeface="Times New Roman"/>
                <a:cs typeface="Times New Roman"/>
              </a:rPr>
              <a:t>ste</a:t>
            </a:r>
            <a:r>
              <a:rPr dirty="0" smtClean="0" baseline="4629" sz="1800" spc="15">
                <a:latin typeface="Times New Roman"/>
                <a:cs typeface="Times New Roman"/>
              </a:rPr>
              <a:t>m</a:t>
            </a:r>
            <a:r>
              <a:rPr dirty="0" smtClean="0" baseline="4629" sz="1800" spc="0">
                <a:latin typeface="Times New Roman"/>
                <a:cs typeface="Times New Roman"/>
              </a:rPr>
              <a:t>s</a:t>
            </a:r>
            <a:r>
              <a:rPr dirty="0" smtClean="0" baseline="4629" sz="1800" spc="104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with</a:t>
            </a:r>
            <a:r>
              <a:rPr dirty="0" smtClean="0" baseline="4629" sz="1800" spc="104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unit</a:t>
            </a:r>
            <a:r>
              <a:rPr dirty="0" smtClean="0" baseline="4629" sz="1800" spc="104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s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mple</a:t>
            </a:r>
            <a:r>
              <a:rPr dirty="0" smtClean="0" baseline="4629" sz="1800" spc="97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r</a:t>
            </a:r>
            <a:r>
              <a:rPr dirty="0" smtClean="0" baseline="4629" sz="1800" spc="-15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sp</a:t>
            </a:r>
            <a:r>
              <a:rPr dirty="0" smtClean="0" baseline="4629" sz="1800" spc="15">
                <a:latin typeface="Times New Roman"/>
                <a:cs typeface="Times New Roman"/>
              </a:rPr>
              <a:t>o</a:t>
            </a:r>
            <a:r>
              <a:rPr dirty="0" smtClean="0" baseline="4629" sz="1800" spc="0">
                <a:latin typeface="Times New Roman"/>
                <a:cs typeface="Times New Roman"/>
              </a:rPr>
              <a:t>ns</a:t>
            </a:r>
            <a:r>
              <a:rPr dirty="0" smtClean="0" baseline="4629" sz="1800" spc="-7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s</a:t>
            </a:r>
            <a:r>
              <a:rPr dirty="0" smtClean="0" baseline="4629" sz="1800" spc="135">
                <a:latin typeface="Times New Roman"/>
                <a:cs typeface="Times New Roman"/>
              </a:rPr>
              <a:t> </a:t>
            </a:r>
            <a:r>
              <a:rPr dirty="0" smtClean="0" baseline="4629" sz="1800" spc="-15">
                <a:latin typeface="Cambria Math"/>
                <a:cs typeface="Cambria Math"/>
              </a:rPr>
              <a:t>ℎ</a:t>
            </a:r>
            <a:r>
              <a:rPr dirty="0" smtClean="0" sz="800" spc="5">
                <a:latin typeface="Times New Roman"/>
                <a:cs typeface="Times New Roman"/>
              </a:rPr>
              <a:t>1</a:t>
            </a:r>
            <a:r>
              <a:rPr dirty="0" smtClean="0" baseline="4629" sz="1800" spc="0">
                <a:latin typeface="Times New Roman"/>
                <a:cs typeface="Times New Roman"/>
              </a:rPr>
              <a:t>(n)</a:t>
            </a:r>
            <a:r>
              <a:rPr dirty="0" smtClean="0" baseline="4629" sz="1800" spc="89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nd</a:t>
            </a:r>
            <a:r>
              <a:rPr dirty="0" smtClean="0" baseline="4629" sz="1800" spc="104">
                <a:latin typeface="Times New Roman"/>
                <a:cs typeface="Times New Roman"/>
              </a:rPr>
              <a:t> </a:t>
            </a:r>
            <a:r>
              <a:rPr dirty="0" smtClean="0" baseline="4629" sz="1800" spc="0" i="1">
                <a:latin typeface="Times New Roman"/>
                <a:cs typeface="Times New Roman"/>
              </a:rPr>
              <a:t>h</a:t>
            </a:r>
            <a:r>
              <a:rPr dirty="0" smtClean="0" sz="800" spc="5">
                <a:latin typeface="Times New Roman"/>
                <a:cs typeface="Times New Roman"/>
              </a:rPr>
              <a:t>2</a:t>
            </a:r>
            <a:r>
              <a:rPr dirty="0" smtClean="0" baseline="4629" sz="1800" spc="0">
                <a:latin typeface="Times New Roman"/>
                <a:cs typeface="Times New Roman"/>
              </a:rPr>
              <a:t>(n)</a:t>
            </a:r>
            <a:r>
              <a:rPr dirty="0" smtClean="0" baseline="4629" sz="1800" spc="112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7">
                <a:latin typeface="Times New Roman"/>
                <a:cs typeface="Times New Roman"/>
              </a:rPr>
              <a:t>r</a:t>
            </a:r>
            <a:r>
              <a:rPr dirty="0" smtClean="0" baseline="4629" sz="1800" spc="0">
                <a:latin typeface="Times New Roman"/>
                <a:cs typeface="Times New Roman"/>
              </a:rPr>
              <a:t>e</a:t>
            </a:r>
            <a:r>
              <a:rPr dirty="0" smtClean="0" baseline="4629" sz="1800" spc="112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c</a:t>
            </a:r>
            <a:r>
              <a:rPr dirty="0" smtClean="0" baseline="4629" sz="1800" spc="0">
                <a:latin typeface="Times New Roman"/>
                <a:cs typeface="Times New Roman"/>
              </a:rPr>
              <a:t>onn</a:t>
            </a:r>
            <a:r>
              <a:rPr dirty="0" smtClean="0" baseline="4629" sz="1800" spc="-7">
                <a:latin typeface="Times New Roman"/>
                <a:cs typeface="Times New Roman"/>
              </a:rPr>
              <a:t>e</a:t>
            </a:r>
            <a:r>
              <a:rPr dirty="0" smtClean="0" baseline="4629" sz="1800" spc="-7">
                <a:latin typeface="Times New Roman"/>
                <a:cs typeface="Times New Roman"/>
              </a:rPr>
              <a:t>c</a:t>
            </a:r>
            <a:r>
              <a:rPr dirty="0" smtClean="0" baseline="4629" sz="1800" spc="0">
                <a:latin typeface="Times New Roman"/>
                <a:cs typeface="Times New Roman"/>
              </a:rPr>
              <a:t>ted</a:t>
            </a:r>
            <a:r>
              <a:rPr dirty="0" smtClean="0" baseline="4629" sz="18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4.8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(b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 i="1">
                <a:latin typeface="Times New Roman"/>
                <a:cs typeface="Times New Roman"/>
              </a:rPr>
              <a:t>,</a:t>
            </a:r>
            <a:r>
              <a:rPr dirty="0" smtClean="0" sz="1200" spc="8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quiv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lent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the </a:t>
            </a:r>
            <a:r>
              <a:rPr dirty="0" smtClean="0" baseline="4629" sz="1800" spc="-15">
                <a:latin typeface="Times New Roman"/>
                <a:cs typeface="Times New Roman"/>
              </a:rPr>
              <a:t>c</a:t>
            </a:r>
            <a:r>
              <a:rPr dirty="0" smtClean="0" baseline="4629" sz="1800" spc="0">
                <a:latin typeface="Times New Roman"/>
                <a:cs typeface="Times New Roman"/>
              </a:rPr>
              <a:t>onvolution of </a:t>
            </a:r>
            <a:r>
              <a:rPr dirty="0" smtClean="0" baseline="4629" sz="1800" spc="-52">
                <a:latin typeface="Times New Roman"/>
                <a:cs typeface="Times New Roman"/>
              </a:rPr>
              <a:t> </a:t>
            </a:r>
            <a:r>
              <a:rPr dirty="0" smtClean="0" baseline="4629" sz="1800" spc="-15">
                <a:latin typeface="Cambria Math"/>
                <a:cs typeface="Cambria Math"/>
              </a:rPr>
              <a:t>ℎ</a:t>
            </a:r>
            <a:r>
              <a:rPr dirty="0" smtClean="0" sz="800" spc="5">
                <a:latin typeface="Times New Roman"/>
                <a:cs typeface="Times New Roman"/>
              </a:rPr>
              <a:t>1</a:t>
            </a:r>
            <a:r>
              <a:rPr dirty="0" smtClean="0" baseline="4629" sz="1800" spc="0">
                <a:latin typeface="Times New Roman"/>
                <a:cs typeface="Times New Roman"/>
              </a:rPr>
              <a:t>(n)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nd </a:t>
            </a:r>
            <a:r>
              <a:rPr dirty="0" smtClean="0" baseline="4629" sz="1800" spc="0" i="1">
                <a:latin typeface="Times New Roman"/>
                <a:cs typeface="Times New Roman"/>
              </a:rPr>
              <a:t>h</a:t>
            </a:r>
            <a:r>
              <a:rPr dirty="0" smtClean="0" sz="800" spc="5">
                <a:latin typeface="Times New Roman"/>
                <a:cs typeface="Times New Roman"/>
              </a:rPr>
              <a:t>2</a:t>
            </a:r>
            <a:r>
              <a:rPr dirty="0" smtClean="0" baseline="4629" sz="1800" spc="0">
                <a:latin typeface="Times New Roman"/>
                <a:cs typeface="Times New Roman"/>
              </a:rPr>
              <a:t>(n)</a:t>
            </a:r>
            <a:r>
              <a:rPr dirty="0" smtClean="0" baseline="4629" sz="1800" spc="-15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Cambria Math"/>
                <a:cs typeface="Cambria Math"/>
              </a:rPr>
              <a:t>:</a:t>
            </a:r>
            <a:endParaRPr baseline="4629" sz="1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6179439"/>
            <a:ext cx="3892550" cy="510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b="1" i="1">
                <a:latin typeface="Times New Roman"/>
                <a:cs typeface="Times New Roman"/>
              </a:rPr>
              <a:t>3. </a:t>
            </a:r>
            <a:r>
              <a:rPr dirty="0" smtClean="0" sz="1150" spc="-5" b="1" i="1">
                <a:latin typeface="Times New Roman"/>
                <a:cs typeface="Times New Roman"/>
              </a:rPr>
              <a:t>D</a:t>
            </a:r>
            <a:r>
              <a:rPr dirty="0" smtClean="0" sz="1150" spc="0" b="1" i="1">
                <a:latin typeface="Times New Roman"/>
                <a:cs typeface="Times New Roman"/>
              </a:rPr>
              <a:t>i</a:t>
            </a:r>
            <a:r>
              <a:rPr dirty="0" smtClean="0" sz="1150" spc="-5" b="1" i="1">
                <a:latin typeface="Times New Roman"/>
                <a:cs typeface="Times New Roman"/>
              </a:rPr>
              <a:t>s</a:t>
            </a:r>
            <a:r>
              <a:rPr dirty="0" smtClean="0" sz="1150" spc="0" b="1" i="1">
                <a:latin typeface="Times New Roman"/>
                <a:cs typeface="Times New Roman"/>
              </a:rPr>
              <a:t>t</a:t>
            </a:r>
            <a:r>
              <a:rPr dirty="0" smtClean="0" sz="1150" spc="-5" b="1" i="1">
                <a:latin typeface="Times New Roman"/>
                <a:cs typeface="Times New Roman"/>
              </a:rPr>
              <a:t>r</a:t>
            </a:r>
            <a:r>
              <a:rPr dirty="0" smtClean="0" sz="1150" spc="0" b="1" i="1">
                <a:latin typeface="Times New Roman"/>
                <a:cs typeface="Times New Roman"/>
              </a:rPr>
              <a:t>ib</a:t>
            </a:r>
            <a:r>
              <a:rPr dirty="0" smtClean="0" sz="1150" spc="-5" b="1" i="1">
                <a:latin typeface="Times New Roman"/>
                <a:cs typeface="Times New Roman"/>
              </a:rPr>
              <a:t>u</a:t>
            </a:r>
            <a:r>
              <a:rPr dirty="0" smtClean="0" sz="1150" spc="0" b="1" i="1">
                <a:latin typeface="Times New Roman"/>
                <a:cs typeface="Times New Roman"/>
              </a:rPr>
              <a:t>t</a:t>
            </a:r>
            <a:r>
              <a:rPr dirty="0" smtClean="0" sz="1150" spc="-10" b="1" i="1">
                <a:latin typeface="Times New Roman"/>
                <a:cs typeface="Times New Roman"/>
              </a:rPr>
              <a:t>i</a:t>
            </a:r>
            <a:r>
              <a:rPr dirty="0" smtClean="0" sz="1150" spc="0" b="1" i="1">
                <a:latin typeface="Times New Roman"/>
                <a:cs typeface="Times New Roman"/>
              </a:rPr>
              <a:t>ve: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distributive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onvolution ope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 stat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that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7393401"/>
            <a:ext cx="6701790" cy="535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97100"/>
              </a:lnSpc>
            </a:pPr>
            <a:r>
              <a:rPr dirty="0" smtClean="0" baseline="4629" sz="1800">
                <a:latin typeface="Times New Roman"/>
                <a:cs typeface="Times New Roman"/>
              </a:rPr>
              <a:t>this</a:t>
            </a:r>
            <a:r>
              <a:rPr dirty="0" smtClean="0" baseline="4629" sz="1800" spc="37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prop</a:t>
            </a:r>
            <a:r>
              <a:rPr dirty="0" smtClean="0" baseline="4629" sz="1800" spc="-15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r</a:t>
            </a:r>
            <a:r>
              <a:rPr dirty="0" smtClean="0" baseline="4629" sz="1800" spc="30">
                <a:latin typeface="Times New Roman"/>
                <a:cs typeface="Times New Roman"/>
              </a:rPr>
              <a:t>t</a:t>
            </a:r>
            <a:r>
              <a:rPr dirty="0" smtClean="0" baseline="4629" sz="1800" spc="0">
                <a:latin typeface="Times New Roman"/>
                <a:cs typeface="Times New Roman"/>
              </a:rPr>
              <a:t>y</a:t>
            </a:r>
            <a:r>
              <a:rPr dirty="0" smtClean="0" baseline="4629" sz="1800" spc="15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sse</a:t>
            </a:r>
            <a:r>
              <a:rPr dirty="0" smtClean="0" baseline="4629" sz="1800" spc="-15">
                <a:latin typeface="Times New Roman"/>
                <a:cs typeface="Times New Roman"/>
              </a:rPr>
              <a:t>r</a:t>
            </a:r>
            <a:r>
              <a:rPr dirty="0" smtClean="0" baseline="4629" sz="1800" spc="0">
                <a:latin typeface="Times New Roman"/>
                <a:cs typeface="Times New Roman"/>
              </a:rPr>
              <a:t>ts</a:t>
            </a:r>
            <a:r>
              <a:rPr dirty="0" smtClean="0" baseline="4629" sz="1800" spc="37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t</a:t>
            </a:r>
            <a:r>
              <a:rPr dirty="0" smtClean="0" baseline="4629" sz="1800" spc="15">
                <a:latin typeface="Times New Roman"/>
                <a:cs typeface="Times New Roman"/>
              </a:rPr>
              <a:t>h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t</a:t>
            </a:r>
            <a:r>
              <a:rPr dirty="0" smtClean="0" baseline="4629" sz="1800" spc="52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if</a:t>
            </a:r>
            <a:r>
              <a:rPr dirty="0" smtClean="0" baseline="4629" sz="1800" spc="30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two</a:t>
            </a:r>
            <a:r>
              <a:rPr dirty="0" smtClean="0" baseline="4629" sz="1800" spc="52">
                <a:latin typeface="Times New Roman"/>
                <a:cs typeface="Times New Roman"/>
              </a:rPr>
              <a:t> </a:t>
            </a:r>
            <a:r>
              <a:rPr dirty="0" smtClean="0" baseline="4629" sz="1800" spc="30">
                <a:latin typeface="Times New Roman"/>
                <a:cs typeface="Times New Roman"/>
              </a:rPr>
              <a:t>s</a:t>
            </a:r>
            <a:r>
              <a:rPr dirty="0" smtClean="0" baseline="4629" sz="1800" spc="-37">
                <a:latin typeface="Times New Roman"/>
                <a:cs typeface="Times New Roman"/>
              </a:rPr>
              <a:t>y</a:t>
            </a:r>
            <a:r>
              <a:rPr dirty="0" smtClean="0" baseline="4629" sz="1800" spc="0">
                <a:latin typeface="Times New Roman"/>
                <a:cs typeface="Times New Roman"/>
              </a:rPr>
              <a:t>stems</a:t>
            </a:r>
            <a:r>
              <a:rPr dirty="0" smtClean="0" baseline="4629" sz="1800" spc="52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with</a:t>
            </a:r>
            <a:r>
              <a:rPr dirty="0" smtClean="0" baseline="4629" sz="1800" spc="37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unit</a:t>
            </a:r>
            <a:r>
              <a:rPr dirty="0" smtClean="0" baseline="4629" sz="1800" spc="52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s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mple</a:t>
            </a:r>
            <a:r>
              <a:rPr dirty="0" smtClean="0" baseline="4629" sz="1800" spc="22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r</a:t>
            </a:r>
            <a:r>
              <a:rPr dirty="0" smtClean="0" baseline="4629" sz="1800" spc="-15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spon</a:t>
            </a:r>
            <a:r>
              <a:rPr dirty="0" smtClean="0" baseline="4629" sz="1800" spc="15">
                <a:latin typeface="Times New Roman"/>
                <a:cs typeface="Times New Roman"/>
              </a:rPr>
              <a:t>s</a:t>
            </a:r>
            <a:r>
              <a:rPr dirty="0" smtClean="0" baseline="4629" sz="1800" spc="-7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s</a:t>
            </a:r>
            <a:r>
              <a:rPr dirty="0" smtClean="0" baseline="4629" sz="1800" spc="67">
                <a:latin typeface="Times New Roman"/>
                <a:cs typeface="Times New Roman"/>
              </a:rPr>
              <a:t> </a:t>
            </a:r>
            <a:r>
              <a:rPr dirty="0" smtClean="0" baseline="4629" sz="1800" spc="-15">
                <a:latin typeface="Cambria Math"/>
                <a:cs typeface="Cambria Math"/>
              </a:rPr>
              <a:t>ℎ</a:t>
            </a:r>
            <a:r>
              <a:rPr dirty="0" smtClean="0" sz="800" spc="5">
                <a:latin typeface="Times New Roman"/>
                <a:cs typeface="Times New Roman"/>
              </a:rPr>
              <a:t>1</a:t>
            </a:r>
            <a:r>
              <a:rPr dirty="0" smtClean="0" baseline="4629" sz="1800" spc="0">
                <a:latin typeface="Times New Roman"/>
                <a:cs typeface="Times New Roman"/>
              </a:rPr>
              <a:t>(n)</a:t>
            </a:r>
            <a:r>
              <a:rPr dirty="0" smtClean="0" baseline="4629" sz="1800" spc="22">
                <a:latin typeface="Times New Roman"/>
                <a:cs typeface="Times New Roman"/>
              </a:rPr>
              <a:t> </a:t>
            </a:r>
            <a:r>
              <a:rPr dirty="0" smtClean="0" baseline="4629" sz="1800" spc="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nd</a:t>
            </a:r>
            <a:r>
              <a:rPr dirty="0" smtClean="0" baseline="4629" sz="1800" spc="37">
                <a:latin typeface="Times New Roman"/>
                <a:cs typeface="Times New Roman"/>
              </a:rPr>
              <a:t> </a:t>
            </a:r>
            <a:r>
              <a:rPr dirty="0" smtClean="0" baseline="4629" sz="1800" spc="0" i="1">
                <a:latin typeface="Times New Roman"/>
                <a:cs typeface="Times New Roman"/>
              </a:rPr>
              <a:t>h</a:t>
            </a:r>
            <a:r>
              <a:rPr dirty="0" smtClean="0" sz="800" spc="5">
                <a:latin typeface="Times New Roman"/>
                <a:cs typeface="Times New Roman"/>
              </a:rPr>
              <a:t>2</a:t>
            </a:r>
            <a:r>
              <a:rPr dirty="0" smtClean="0" baseline="4629" sz="1800" spc="0">
                <a:latin typeface="Times New Roman"/>
                <a:cs typeface="Times New Roman"/>
              </a:rPr>
              <a:t>(n)</a:t>
            </a:r>
            <a:r>
              <a:rPr dirty="0" smtClean="0" baseline="4629" sz="1800" spc="22">
                <a:latin typeface="Times New Roman"/>
                <a:cs typeface="Times New Roman"/>
              </a:rPr>
              <a:t> </a:t>
            </a:r>
            <a:r>
              <a:rPr dirty="0" smtClean="0" baseline="4629" sz="1800" spc="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re</a:t>
            </a:r>
            <a:r>
              <a:rPr dirty="0" smtClean="0" baseline="4629" sz="1800" spc="37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c</a:t>
            </a:r>
            <a:r>
              <a:rPr dirty="0" smtClean="0" baseline="4629" sz="1800" spc="0">
                <a:latin typeface="Times New Roman"/>
                <a:cs typeface="Times New Roman"/>
              </a:rPr>
              <a:t>onn</a:t>
            </a:r>
            <a:r>
              <a:rPr dirty="0" smtClean="0" baseline="4629" sz="1800" spc="7">
                <a:latin typeface="Times New Roman"/>
                <a:cs typeface="Times New Roman"/>
              </a:rPr>
              <a:t>e</a:t>
            </a:r>
            <a:r>
              <a:rPr dirty="0" smtClean="0" baseline="4629" sz="1800" spc="-7">
                <a:latin typeface="Times New Roman"/>
                <a:cs typeface="Times New Roman"/>
              </a:rPr>
              <a:t>c</a:t>
            </a:r>
            <a:r>
              <a:rPr dirty="0" smtClean="0" baseline="4629" sz="1800" spc="0">
                <a:latin typeface="Times New Roman"/>
                <a:cs typeface="Times New Roman"/>
              </a:rPr>
              <a:t>ted</a:t>
            </a:r>
            <a:r>
              <a:rPr dirty="0" smtClean="0" baseline="4629" sz="1800" spc="30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in</a:t>
            </a:r>
            <a:r>
              <a:rPr dirty="0" smtClean="0" baseline="4629" sz="1800" spc="60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p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7">
                <a:latin typeface="Times New Roman"/>
                <a:cs typeface="Times New Roman"/>
              </a:rPr>
              <a:t>r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ll</a:t>
            </a:r>
            <a:r>
              <a:rPr dirty="0" smtClean="0" baseline="4629" sz="1800" spc="-7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l,</a:t>
            </a:r>
            <a:r>
              <a:rPr dirty="0" smtClean="0" baseline="4629" sz="18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shown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4.8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),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quival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baseline="4629" sz="1800" spc="-15">
                <a:latin typeface="Cambria Math"/>
                <a:cs typeface="Cambria Math"/>
              </a:rPr>
              <a:t>ℎ</a:t>
            </a:r>
            <a:r>
              <a:rPr dirty="0" smtClean="0" sz="800" spc="5">
                <a:latin typeface="Times New Roman"/>
                <a:cs typeface="Times New Roman"/>
              </a:rPr>
              <a:t>1</a:t>
            </a:r>
            <a:r>
              <a:rPr dirty="0" smtClean="0" baseline="4629" sz="1800" spc="0">
                <a:latin typeface="Times New Roman"/>
                <a:cs typeface="Times New Roman"/>
              </a:rPr>
              <a:t>(n)</a:t>
            </a:r>
            <a:r>
              <a:rPr dirty="0" smtClean="0" baseline="4629" sz="1800" spc="-7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nd </a:t>
            </a:r>
            <a:r>
              <a:rPr dirty="0" smtClean="0" baseline="4629" sz="1800" spc="0" i="1">
                <a:latin typeface="Times New Roman"/>
                <a:cs typeface="Times New Roman"/>
              </a:rPr>
              <a:t>h</a:t>
            </a:r>
            <a:r>
              <a:rPr dirty="0" smtClean="0" sz="800" spc="5">
                <a:latin typeface="Times New Roman"/>
                <a:cs typeface="Times New Roman"/>
              </a:rPr>
              <a:t>2</a:t>
            </a:r>
            <a:r>
              <a:rPr dirty="0" smtClean="0" baseline="4629" sz="1800" spc="0">
                <a:latin typeface="Times New Roman"/>
                <a:cs typeface="Times New Roman"/>
              </a:rPr>
              <a:t>(n)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29027" y="2618232"/>
            <a:ext cx="2328672" cy="428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353311" y="4527803"/>
            <a:ext cx="4160520" cy="4160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520952" y="6816852"/>
            <a:ext cx="5177028" cy="4434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625851" y="5643371"/>
            <a:ext cx="1748027" cy="3596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471927" y="8083295"/>
            <a:ext cx="1958339" cy="4312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5081904"/>
            <a:ext cx="6602730" cy="18662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14681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Fig</a:t>
            </a:r>
            <a:r>
              <a:rPr dirty="0" smtClean="0" sz="1200" spc="5" b="1" i="1">
                <a:latin typeface="Times New Roman"/>
                <a:cs typeface="Times New Roman"/>
              </a:rPr>
              <a:t>u</a:t>
            </a:r>
            <a:r>
              <a:rPr dirty="0" smtClean="0" sz="1200" spc="0" b="1" i="1">
                <a:latin typeface="Times New Roman"/>
                <a:cs typeface="Times New Roman"/>
              </a:rPr>
              <a:t>re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(4.8)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The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i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terpr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tation</a:t>
            </a:r>
            <a:r>
              <a:rPr dirty="0" smtClean="0" sz="1200" spc="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of</a:t>
            </a:r>
            <a:r>
              <a:rPr dirty="0" smtClean="0" sz="1200" spc="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on</a:t>
            </a:r>
            <a:r>
              <a:rPr dirty="0" smtClean="0" sz="1200" spc="-5" b="1" i="1">
                <a:latin typeface="Times New Roman"/>
                <a:cs typeface="Times New Roman"/>
              </a:rPr>
              <a:t>v</a:t>
            </a:r>
            <a:r>
              <a:rPr dirty="0" smtClean="0" sz="1200" spc="0" b="1" i="1">
                <a:latin typeface="Times New Roman"/>
                <a:cs typeface="Times New Roman"/>
              </a:rPr>
              <a:t>ol</a:t>
            </a:r>
            <a:r>
              <a:rPr dirty="0" smtClean="0" sz="1200" spc="5" b="1" i="1">
                <a:latin typeface="Times New Roman"/>
                <a:cs typeface="Times New Roman"/>
              </a:rPr>
              <a:t>u</a:t>
            </a:r>
            <a:r>
              <a:rPr dirty="0" smtClean="0" sz="1200" spc="0" b="1" i="1">
                <a:latin typeface="Times New Roman"/>
                <a:cs typeface="Times New Roman"/>
              </a:rPr>
              <a:t>tion p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0" b="1" i="1">
                <a:latin typeface="Times New Roman"/>
                <a:cs typeface="Times New Roman"/>
              </a:rPr>
              <a:t>op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rti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42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219710" indent="-207645">
              <a:lnSpc>
                <a:spcPct val="100000"/>
              </a:lnSpc>
              <a:buFont typeface="Times New Roman"/>
              <a:buAutoNum type="alphaUcPeriod" startAt="5"/>
              <a:tabLst>
                <a:tab pos="21971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erf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88"/>
              </a:spcBef>
              <a:buFont typeface="Times New Roman"/>
              <a:buAutoNum type="alphaUcPeriod" startAt="5"/>
            </a:pPr>
            <a:endParaRPr sz="1300"/>
          </a:p>
          <a:p>
            <a:pPr marL="12700" marR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dif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rent app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that m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the o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 that is the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siest will dep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upon the</a:t>
            </a:r>
            <a:r>
              <a:rPr dirty="0" smtClean="0" sz="1200" spc="0">
                <a:latin typeface="Times New Roman"/>
                <a:cs typeface="Times New Roman"/>
              </a:rPr>
              <a:t> 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that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onvolv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0"/>
              </a:spcBef>
            </a:pPr>
            <a:endParaRPr sz="1300"/>
          </a:p>
          <a:p>
            <a:pPr lvl="1"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2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ch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que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70"/>
              </a:lnSpc>
            </a:pPr>
            <a:r>
              <a:rPr dirty="0" smtClean="0" sz="1200">
                <a:latin typeface="Times New Roman"/>
                <a:cs typeface="Times New Roman"/>
              </a:rPr>
              <a:t>if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to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luate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050" spc="0" i="1">
                <a:latin typeface="Times New Roman"/>
                <a:cs typeface="Times New Roman"/>
              </a:rPr>
              <a:t>y</a:t>
            </a:r>
            <a:r>
              <a:rPr dirty="0" smtClean="0" sz="1050" spc="5" i="1">
                <a:latin typeface="Times New Roman"/>
                <a:cs typeface="Times New Roman"/>
              </a:rPr>
              <a:t>[</a:t>
            </a:r>
            <a:r>
              <a:rPr dirty="0" smtClean="0" sz="1050" spc="-15" i="1">
                <a:latin typeface="Times New Roman"/>
                <a:cs typeface="Times New Roman"/>
              </a:rPr>
              <a:t>n</a:t>
            </a:r>
            <a:r>
              <a:rPr dirty="0" smtClean="0" sz="1050" spc="0" i="1">
                <a:latin typeface="Times New Roman"/>
                <a:cs typeface="Times New Roman"/>
              </a:rPr>
              <a:t>]</a:t>
            </a:r>
            <a:r>
              <a:rPr dirty="0" smtClean="0" sz="1050" spc="20" i="1">
                <a:latin typeface="Times New Roman"/>
                <a:cs typeface="Times New Roman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=</a:t>
            </a:r>
            <a:r>
              <a:rPr dirty="0" smtClean="0" sz="800" spc="-10">
                <a:latin typeface="Arial"/>
                <a:cs typeface="Arial"/>
              </a:rPr>
              <a:t> </a:t>
            </a:r>
            <a:r>
              <a:rPr dirty="0" smtClean="0" sz="1050" spc="-15" i="1">
                <a:latin typeface="Times New Roman"/>
                <a:cs typeface="Times New Roman"/>
              </a:rPr>
              <a:t>x</a:t>
            </a:r>
            <a:r>
              <a:rPr dirty="0" smtClean="0" sz="1050" spc="5" i="1">
                <a:latin typeface="Times New Roman"/>
                <a:cs typeface="Times New Roman"/>
              </a:rPr>
              <a:t>[</a:t>
            </a:r>
            <a:r>
              <a:rPr dirty="0" smtClean="0" sz="1050" spc="-25" i="1">
                <a:latin typeface="Times New Roman"/>
                <a:cs typeface="Times New Roman"/>
              </a:rPr>
              <a:t>n</a:t>
            </a:r>
            <a:r>
              <a:rPr dirty="0" smtClean="0" sz="1050" spc="0" i="1">
                <a:latin typeface="Times New Roman"/>
                <a:cs typeface="Times New Roman"/>
              </a:rPr>
              <a:t>]</a:t>
            </a:r>
            <a:r>
              <a:rPr dirty="0" smtClean="0" sz="1050" spc="25" i="1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Arial"/>
                <a:cs typeface="Arial"/>
              </a:rPr>
              <a:t>*</a:t>
            </a:r>
            <a:r>
              <a:rPr dirty="0" smtClean="0" sz="1450" spc="-10">
                <a:latin typeface="Arial"/>
                <a:cs typeface="Arial"/>
              </a:rPr>
              <a:t> </a:t>
            </a:r>
            <a:r>
              <a:rPr dirty="0" smtClean="0" sz="1050" spc="-15" i="1">
                <a:latin typeface="Times New Roman"/>
                <a:cs typeface="Times New Roman"/>
              </a:rPr>
              <a:t>h</a:t>
            </a:r>
            <a:r>
              <a:rPr dirty="0" smtClean="0" sz="1050" spc="5" i="1">
                <a:latin typeface="Times New Roman"/>
                <a:cs typeface="Times New Roman"/>
              </a:rPr>
              <a:t>[</a:t>
            </a:r>
            <a:r>
              <a:rPr dirty="0" smtClean="0" sz="1050" spc="-25" i="1">
                <a:latin typeface="Times New Roman"/>
                <a:cs typeface="Times New Roman"/>
              </a:rPr>
              <a:t>n</a:t>
            </a:r>
            <a:r>
              <a:rPr dirty="0" smtClean="0" sz="1050" spc="20" i="1">
                <a:latin typeface="Times New Roman"/>
                <a:cs typeface="Times New Roman"/>
              </a:rPr>
              <a:t>]</a:t>
            </a:r>
            <a:r>
              <a:rPr dirty="0" smtClean="0" sz="1050" spc="0" i="1">
                <a:latin typeface="Times New Roman"/>
                <a:cs typeface="Times New Roman"/>
              </a:rPr>
              <a:t>,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ere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050" spc="-15" i="1">
                <a:latin typeface="Times New Roman"/>
                <a:cs typeface="Times New Roman"/>
              </a:rPr>
              <a:t>x</a:t>
            </a:r>
            <a:r>
              <a:rPr dirty="0" smtClean="0" sz="1050" spc="0" i="1">
                <a:latin typeface="Times New Roman"/>
                <a:cs typeface="Times New Roman"/>
              </a:rPr>
              <a:t>[</a:t>
            </a:r>
            <a:r>
              <a:rPr dirty="0" smtClean="0" sz="1050" spc="-30" i="1">
                <a:latin typeface="Times New Roman"/>
                <a:cs typeface="Times New Roman"/>
              </a:rPr>
              <a:t>n</a:t>
            </a:r>
            <a:r>
              <a:rPr dirty="0" smtClean="0" sz="1050" spc="0" i="1">
                <a:latin typeface="Times New Roman"/>
                <a:cs typeface="Times New Roman"/>
              </a:rPr>
              <a:t>]</a:t>
            </a:r>
            <a:r>
              <a:rPr dirty="0" smtClean="0" sz="1050" spc="10" i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 </a:t>
            </a:r>
            <a:r>
              <a:rPr dirty="0" smtClean="0" sz="1050" spc="-15" i="1">
                <a:latin typeface="Times New Roman"/>
                <a:cs typeface="Times New Roman"/>
              </a:rPr>
              <a:t>h</a:t>
            </a:r>
            <a:r>
              <a:rPr dirty="0" smtClean="0" sz="1050" spc="5" i="1">
                <a:latin typeface="Times New Roman"/>
                <a:cs typeface="Times New Roman"/>
              </a:rPr>
              <a:t>[</a:t>
            </a:r>
            <a:r>
              <a:rPr dirty="0" smtClean="0" sz="1050" spc="-25" i="1">
                <a:latin typeface="Times New Roman"/>
                <a:cs typeface="Times New Roman"/>
              </a:rPr>
              <a:t>n</a:t>
            </a:r>
            <a:r>
              <a:rPr dirty="0" smtClean="0" sz="1050" spc="0" i="1">
                <a:latin typeface="Times New Roman"/>
                <a:cs typeface="Times New Roman"/>
              </a:rPr>
              <a:t>]</a:t>
            </a:r>
            <a:r>
              <a:rPr dirty="0" smtClean="0" sz="1050" spc="10" i="1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are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igure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 anal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tical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ech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que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94944" y="7255764"/>
            <a:ext cx="6275832" cy="1178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77595" y="891671"/>
            <a:ext cx="6648439" cy="40263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4667630"/>
            <a:ext cx="6701790" cy="4299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46685" marR="4979035" indent="-134620">
              <a:lnSpc>
                <a:spcPct val="100000"/>
              </a:lnSpc>
              <a:buFont typeface="Times New Roman"/>
              <a:buAutoNum type="arabicPeriod" startAt="2"/>
              <a:tabLst>
                <a:tab pos="146685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aph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ch</a:t>
            </a:r>
            <a:endParaRPr sz="1400">
              <a:latin typeface="Times New Roman"/>
              <a:cs typeface="Times New Roman"/>
            </a:endParaRPr>
          </a:p>
          <a:p>
            <a:pPr algn="just" marL="12700" marR="2660650">
              <a:lnSpc>
                <a:spcPts val="1355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steps involv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 using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phic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pproa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15"/>
              </a:spcBef>
            </a:pPr>
            <a:endParaRPr sz="1400"/>
          </a:p>
          <a:p>
            <a:pPr lvl="1" marL="469900" indent="-228600">
              <a:lnSpc>
                <a:spcPct val="100000"/>
              </a:lnSpc>
              <a:buFont typeface="Segoe MDL2 Assets"/>
              <a:buChar char=""/>
              <a:tabLst>
                <a:tab pos="4699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Plot both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(k)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h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k),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 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ts val="700"/>
              </a:lnSpc>
              <a:spcBef>
                <a:spcPts val="20"/>
              </a:spcBef>
              <a:buFont typeface="Segoe MDL2 Assets"/>
              <a:buChar char=""/>
            </a:pPr>
            <a:endParaRPr sz="700"/>
          </a:p>
          <a:p>
            <a:pPr lvl="1" marL="469900" indent="-228600">
              <a:lnSpc>
                <a:spcPct val="100000"/>
              </a:lnSpc>
              <a:buFont typeface="Segoe MDL2 Assets"/>
              <a:buChar char=""/>
              <a:tabLst>
                <a:tab pos="4699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Choose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s</a:t>
            </a:r>
            <a:r>
              <a:rPr dirty="0" smtClean="0" sz="1200" spc="2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</a:t>
            </a:r>
            <a:r>
              <a:rPr dirty="0" smtClean="0" sz="1200" spc="5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),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tim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to 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k).</a:t>
            </a:r>
            <a:endParaRPr sz="1200">
              <a:latin typeface="Times New Roman"/>
              <a:cs typeface="Times New Roman"/>
            </a:endParaRPr>
          </a:p>
          <a:p>
            <a:pPr lvl="1" marL="469900" marR="13970" indent="-228600">
              <a:lnSpc>
                <a:spcPct val="144200"/>
              </a:lnSpc>
              <a:spcBef>
                <a:spcPts val="70"/>
              </a:spcBef>
              <a:buFont typeface="Segoe MDL2 Assets"/>
              <a:buChar char=""/>
              <a:tabLst>
                <a:tab pos="4699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Shift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[</a:t>
            </a:r>
            <a:r>
              <a:rPr dirty="0" smtClean="0" sz="1200" spc="0" b="1">
                <a:latin typeface="Times New Roman"/>
                <a:cs typeface="Times New Roman"/>
              </a:rPr>
              <a:t>No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&gt;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orr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sponds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shift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),</a:t>
            </a:r>
            <a:r>
              <a:rPr dirty="0" smtClean="0" sz="1200" spc="0">
                <a:latin typeface="Times New Roman"/>
                <a:cs typeface="Times New Roman"/>
              </a:rPr>
              <a:t> wh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if n &lt;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0" b="1" i="1">
                <a:latin typeface="Times New Roman"/>
                <a:cs typeface="Times New Roman"/>
              </a:rPr>
              <a:t>,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sponds to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shift to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t]</a:t>
            </a:r>
            <a:endParaRPr sz="1200">
              <a:latin typeface="Times New Roman"/>
              <a:cs typeface="Times New Roman"/>
            </a:endParaRPr>
          </a:p>
          <a:p>
            <a:pPr lvl="1" marL="469900" marR="13335" indent="-228600">
              <a:lnSpc>
                <a:spcPct val="143300"/>
              </a:lnSpc>
              <a:spcBef>
                <a:spcPts val="95"/>
              </a:spcBef>
              <a:buFont typeface="Segoe MDL2 Assets"/>
              <a:buChar char=""/>
              <a:tabLst>
                <a:tab pos="4699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Multip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two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(k)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k)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sum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rodu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sult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0">
                <a:latin typeface="Times New Roman"/>
                <a:cs typeface="Times New Roman"/>
              </a:rPr>
              <a:t> 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ill be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to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pro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is 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for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possible shifts, 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algn="just"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Ex</a:t>
            </a:r>
            <a:r>
              <a:rPr dirty="0" smtClean="0" sz="1200" spc="5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1:</a:t>
            </a:r>
            <a:r>
              <a:rPr dirty="0" smtClean="0" sz="1200" spc="6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illustr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phic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pproa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olution,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let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luate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n)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*h(n)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where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h(n)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4.9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(b),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convolution,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we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ollow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steps listed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2"/>
              </a:spcBef>
            </a:pPr>
            <a:endParaRPr sz="650"/>
          </a:p>
          <a:p>
            <a:pPr marL="12700" marR="151765">
              <a:lnSpc>
                <a:spcPct val="143300"/>
              </a:lnSpc>
              <a:buFont typeface="Times New Roman"/>
              <a:buAutoNum type="arabicPeriod"/>
              <a:tabLst>
                <a:tab pos="1651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(k)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(k)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 plott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function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 in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4.9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(a)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(</a:t>
            </a:r>
            <a:r>
              <a:rPr dirty="0" smtClean="0" sz="1200" spc="-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), we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 choose 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the 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to 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time.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  <a:buFont typeface="Times New Roman"/>
              <a:buAutoNum type="arabicPeriod"/>
            </a:pPr>
            <a:endParaRPr sz="600"/>
          </a:p>
          <a:p>
            <a:pPr algn="just" marL="12700" marR="2313305">
              <a:lnSpc>
                <a:spcPct val="1000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this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we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h(k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is shown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4.9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65100" marR="1951355" indent="-152400">
              <a:lnSpc>
                <a:spcPct val="100000"/>
              </a:lnSpc>
              <a:buFont typeface="Times New Roman"/>
              <a:buAutoNum type="arabicPeriod" startAt="2"/>
              <a:tabLst>
                <a:tab pos="1651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ormi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p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t,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(k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h(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),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summing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k,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find that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0) = 1.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8640" y="914400"/>
            <a:ext cx="5355336" cy="883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019300" y="1872995"/>
            <a:ext cx="4768596" cy="8107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650748" y="2851404"/>
            <a:ext cx="6013704" cy="1530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702425" cy="27927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4745" algn="l"/>
              </a:tabLst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4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400"/>
              </a:lnSpc>
              <a:spcBef>
                <a:spcPts val="78"/>
              </a:spcBef>
            </a:pPr>
            <a:endParaRPr sz="1400"/>
          </a:p>
          <a:p>
            <a:pPr marL="12700" marR="13335">
              <a:lnSpc>
                <a:spcPct val="143300"/>
              </a:lnSpc>
              <a:buFont typeface="Times New Roman"/>
              <a:buAutoNum type="arabicPeriod" startAt="3"/>
              <a:tabLst>
                <a:tab pos="18415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Shifting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h(k)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sults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h(l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wn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4.</a:t>
            </a:r>
            <a:r>
              <a:rPr dirty="0" smtClean="0" sz="1200" spc="5">
                <a:latin typeface="Times New Roman"/>
                <a:cs typeface="Times New Roman"/>
              </a:rPr>
              <a:t>9</a:t>
            </a:r>
            <a:r>
              <a:rPr dirty="0" smtClean="0" sz="1200" spc="0">
                <a:latin typeface="Times New Roman"/>
                <a:cs typeface="Times New Roman"/>
              </a:rPr>
              <a:t>(d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ming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prod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t,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(k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h(l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k),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summing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k, we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find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</a:t>
            </a:r>
            <a:endParaRPr sz="1200">
              <a:latin typeface="Times New Roman"/>
              <a:cs typeface="Times New Roman"/>
            </a:endParaRPr>
          </a:p>
          <a:p>
            <a:pPr marL="12700" marR="14604">
              <a:lnSpc>
                <a:spcPct val="143300"/>
              </a:lnSpc>
              <a:spcBef>
                <a:spcPts val="10"/>
              </a:spcBef>
              <a:buFont typeface="Times New Roman"/>
              <a:buAutoNum type="arabicPeriod" startAt="3"/>
              <a:tabLst>
                <a:tab pos="1905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Shifting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h(l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k)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h(2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k)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shown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4.9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).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Forming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prod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t,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(k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h(2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k),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summing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k,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that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6.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buFont typeface="Times New Roman"/>
              <a:buAutoNum type="arabicPeriod" startAt="3"/>
            </a:pPr>
            <a:endParaRPr sz="1000"/>
          </a:p>
          <a:p>
            <a:pPr>
              <a:lnSpc>
                <a:spcPts val="1000"/>
              </a:lnSpc>
              <a:buFont typeface="Times New Roman"/>
              <a:buAutoNum type="arabicPeriod" startAt="3"/>
            </a:pPr>
            <a:endParaRPr sz="1000"/>
          </a:p>
          <a:p>
            <a:pPr>
              <a:lnSpc>
                <a:spcPts val="1000"/>
              </a:lnSpc>
              <a:spcBef>
                <a:spcPts val="48"/>
              </a:spcBef>
              <a:buFont typeface="Times New Roman"/>
              <a:buAutoNum type="arabicPeriod" startAt="3"/>
            </a:pPr>
            <a:endParaRPr sz="1000"/>
          </a:p>
          <a:p>
            <a:pPr marL="165100" indent="-152400">
              <a:lnSpc>
                <a:spcPct val="100000"/>
              </a:lnSpc>
              <a:buFont typeface="Times New Roman"/>
              <a:buAutoNum type="arabicPeriod" startAt="3"/>
              <a:tabLst>
                <a:tab pos="1651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Continuing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this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find that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3)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5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)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n) =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n &gt;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  <a:buFont typeface="Times New Roman"/>
              <a:buAutoNum type="arabicPeriod" startAt="3"/>
            </a:pPr>
            <a:endParaRPr sz="600"/>
          </a:p>
          <a:p>
            <a:pPr marL="166370" indent="-154305">
              <a:lnSpc>
                <a:spcPct val="100000"/>
              </a:lnSpc>
              <a:buFont typeface="Times New Roman"/>
              <a:buAutoNum type="arabicPeriod" startAt="3"/>
              <a:tabLst>
                <a:tab pos="166370" algn="l"/>
              </a:tabLst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 take h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k)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shift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ft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4.9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(f ).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prod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(k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12700" marR="1652905">
              <a:lnSpc>
                <a:spcPts val="2080"/>
              </a:lnSpc>
              <a:spcBef>
                <a:spcPts val="160"/>
              </a:spcBef>
            </a:pPr>
            <a:r>
              <a:rPr dirty="0" smtClean="0" sz="120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k),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equ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to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ro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k, we find that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1 )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t,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 &lt;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4.9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g)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onvolution for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50694" y="8680398"/>
            <a:ext cx="3268979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Fig</a:t>
            </a:r>
            <a:r>
              <a:rPr dirty="0" smtClean="0" sz="1200" spc="5" b="1" i="1">
                <a:latin typeface="Times New Roman"/>
                <a:cs typeface="Times New Roman"/>
              </a:rPr>
              <a:t>u</a:t>
            </a:r>
            <a:r>
              <a:rPr dirty="0" smtClean="0" sz="1200" spc="0" b="1" i="1">
                <a:latin typeface="Times New Roman"/>
                <a:cs typeface="Times New Roman"/>
              </a:rPr>
              <a:t>re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4.9: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The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graphical approa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h to convolut</a:t>
            </a:r>
            <a:r>
              <a:rPr dirty="0" smtClean="0" sz="1200" spc="-10" b="1" i="1">
                <a:latin typeface="Times New Roman"/>
                <a:cs typeface="Times New Roman"/>
              </a:rPr>
              <a:t>i</a:t>
            </a:r>
            <a:r>
              <a:rPr dirty="0" smtClean="0" sz="1200" spc="0" b="1" i="1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16736" y="3401517"/>
            <a:ext cx="5315676" cy="3700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215895" y="7101857"/>
            <a:ext cx="2787784" cy="13654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:title>Signal Processing                                                                                                                                                       Lec. 4</dc:title>
  <dcterms:created xsi:type="dcterms:W3CDTF">2018-11-09T22:49:22Z</dcterms:created>
  <dcterms:modified xsi:type="dcterms:W3CDTF">2018-11-09T22:49:22Z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2018-02-10T00:00:00Z</vt:filetime>
  </property>
  <property fmtid="{D5CDD505-2E9C-101B-9397-08002B2CF9AE}" pid="3" name="LastSaved">
    <vt:filetime>2018-11-09T00:00:00Z</vt:filetime>
  </property>
</Properties>
</file>